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52"/>
  </p:notesMasterIdLst>
  <p:handoutMasterIdLst>
    <p:handoutMasterId r:id="rId53"/>
  </p:handoutMasterIdLst>
  <p:sldIdLst>
    <p:sldId id="256" r:id="rId2"/>
    <p:sldId id="336" r:id="rId3"/>
    <p:sldId id="337" r:id="rId4"/>
    <p:sldId id="339" r:id="rId5"/>
    <p:sldId id="340" r:id="rId6"/>
    <p:sldId id="398" r:id="rId7"/>
    <p:sldId id="402" r:id="rId8"/>
    <p:sldId id="413" r:id="rId9"/>
    <p:sldId id="397" r:id="rId10"/>
    <p:sldId id="383" r:id="rId11"/>
    <p:sldId id="384" r:id="rId12"/>
    <p:sldId id="385" r:id="rId13"/>
    <p:sldId id="386" r:id="rId14"/>
    <p:sldId id="387" r:id="rId15"/>
    <p:sldId id="400" r:id="rId16"/>
    <p:sldId id="343" r:id="rId17"/>
    <p:sldId id="358" r:id="rId18"/>
    <p:sldId id="401" r:id="rId19"/>
    <p:sldId id="353" r:id="rId20"/>
    <p:sldId id="354" r:id="rId21"/>
    <p:sldId id="355" r:id="rId22"/>
    <p:sldId id="356" r:id="rId23"/>
    <p:sldId id="357" r:id="rId24"/>
    <p:sldId id="364" r:id="rId25"/>
    <p:sldId id="365" r:id="rId26"/>
    <p:sldId id="366" r:id="rId27"/>
    <p:sldId id="367" r:id="rId28"/>
    <p:sldId id="368" r:id="rId29"/>
    <p:sldId id="377" r:id="rId30"/>
    <p:sldId id="330" r:id="rId31"/>
    <p:sldId id="393" r:id="rId32"/>
    <p:sldId id="394" r:id="rId33"/>
    <p:sldId id="415" r:id="rId34"/>
    <p:sldId id="416" r:id="rId35"/>
    <p:sldId id="417" r:id="rId36"/>
    <p:sldId id="418" r:id="rId37"/>
    <p:sldId id="419" r:id="rId38"/>
    <p:sldId id="420" r:id="rId39"/>
    <p:sldId id="421" r:id="rId40"/>
    <p:sldId id="422" r:id="rId41"/>
    <p:sldId id="396" r:id="rId42"/>
    <p:sldId id="321" r:id="rId43"/>
    <p:sldId id="325" r:id="rId44"/>
    <p:sldId id="375" r:id="rId45"/>
    <p:sldId id="326" r:id="rId46"/>
    <p:sldId id="327" r:id="rId47"/>
    <p:sldId id="376" r:id="rId48"/>
    <p:sldId id="380" r:id="rId49"/>
    <p:sldId id="320" r:id="rId50"/>
    <p:sldId id="31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EACA52F-BBCD-450E-A210-87F0E04294B9}">
          <p14:sldIdLst>
            <p14:sldId id="256"/>
          </p14:sldIdLst>
        </p14:section>
        <p14:section name="Introduction" id="{8F08B36F-B5AF-4BA6-8BF7-663920DFB509}">
          <p14:sldIdLst>
            <p14:sldId id="336"/>
            <p14:sldId id="337"/>
            <p14:sldId id="339"/>
            <p14:sldId id="340"/>
            <p14:sldId id="398"/>
            <p14:sldId id="402"/>
            <p14:sldId id="413"/>
            <p14:sldId id="397"/>
            <p14:sldId id="383"/>
            <p14:sldId id="384"/>
            <p14:sldId id="385"/>
            <p14:sldId id="386"/>
            <p14:sldId id="387"/>
            <p14:sldId id="400"/>
          </p14:sldIdLst>
        </p14:section>
        <p14:section name="FNAS" id="{D1A5D5DB-16EE-4D6C-BB6A-4DAE1F196F5F}">
          <p14:sldIdLst>
            <p14:sldId id="343"/>
            <p14:sldId id="358"/>
            <p14:sldId id="401"/>
            <p14:sldId id="353"/>
            <p14:sldId id="354"/>
            <p14:sldId id="355"/>
            <p14:sldId id="356"/>
            <p14:sldId id="357"/>
            <p14:sldId id="364"/>
            <p14:sldId id="365"/>
            <p14:sldId id="366"/>
            <p14:sldId id="367"/>
            <p14:sldId id="368"/>
          </p14:sldIdLst>
        </p14:section>
        <p14:section name="Extension" id="{C335963E-81BB-4563-B9C8-DEAC7C3509E8}">
          <p14:sldIdLst>
            <p14:sldId id="377"/>
            <p14:sldId id="330"/>
            <p14:sldId id="393"/>
            <p14:sldId id="394"/>
            <p14:sldId id="415"/>
            <p14:sldId id="416"/>
            <p14:sldId id="417"/>
            <p14:sldId id="418"/>
            <p14:sldId id="419"/>
            <p14:sldId id="420"/>
            <p14:sldId id="421"/>
            <p14:sldId id="422"/>
            <p14:sldId id="396"/>
            <p14:sldId id="321"/>
            <p14:sldId id="325"/>
            <p14:sldId id="375"/>
            <p14:sldId id="326"/>
            <p14:sldId id="327"/>
            <p14:sldId id="376"/>
            <p14:sldId id="380"/>
            <p14:sldId id="320"/>
            <p14:sldId id="317"/>
          </p14:sldIdLst>
        </p14:section>
        <p14:section name="backup" id="{FEA27ABE-810F-4B7B-9A36-AD2F010DFAC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30"/>
    <a:srgbClr val="454545"/>
    <a:srgbClr val="444444"/>
    <a:srgbClr val="A9A9A9"/>
    <a:srgbClr val="ABABAB"/>
    <a:srgbClr val="092654"/>
    <a:srgbClr val="B6BA85"/>
    <a:srgbClr val="002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8" autoAdjust="0"/>
    <p:restoredTop sz="70500" autoAdjust="0"/>
  </p:normalViewPr>
  <p:slideViewPr>
    <p:cSldViewPr snapToGrid="0" snapToObjects="1" showGuides="1">
      <p:cViewPr varScale="1">
        <p:scale>
          <a:sx n="68" d="100"/>
          <a:sy n="68" d="100"/>
        </p:scale>
        <p:origin x="54" y="171"/>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46B873-8857-9C4B-B965-1B6E47CBECE3}" type="datetimeFigureOut">
              <a:rPr lang="en-US" smtClean="0"/>
              <a:pPr/>
              <a:t>12/6/2019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F614672-A92C-4945-AA3E-6B5595A105C3}"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A5628F-5222-7249-A7FE-CEEFDBD0E35F}" type="datetimeFigureOut">
              <a:rPr lang="en-US" smtClean="0"/>
              <a:pPr/>
              <a:t>12/6/2019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FE92ED-C7E3-5E48-B988-0B303B117ED0}"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Page</a:t>
            </a:r>
            <a:r>
              <a:rPr lang="en-US" altLang="zh-CN" baseline="0" dirty="0"/>
              <a:t> 1:</a:t>
            </a:r>
            <a:endParaRPr lang="en-US" altLang="zh-CN" dirty="0"/>
          </a:p>
          <a:p>
            <a:endParaRPr lang="en-US" altLang="zh-CN" dirty="0"/>
          </a:p>
          <a:p>
            <a:r>
              <a:rPr lang="en-US" altLang="zh-CN" dirty="0"/>
              <a:t>My talk</a:t>
            </a:r>
            <a:r>
              <a:rPr lang="en-US" altLang="zh-CN" baseline="0" dirty="0"/>
              <a:t> will be composed of four parts. </a:t>
            </a:r>
          </a:p>
          <a:p>
            <a:r>
              <a:rPr lang="en-US" altLang="zh-CN" baseline="0" dirty="0"/>
              <a:t>First, I will brefiely introduce the background of these works. </a:t>
            </a:r>
          </a:p>
          <a:p>
            <a:r>
              <a:rPr lang="en-US" altLang="zh-CN" baseline="0" dirty="0"/>
              <a:t>Then, I’ll present two recent works. The first one is transfer, which is a design to achieve super-linear performance of convolutional neural networks across Multiple FPGAs. This work is just accepted by CODES+ISSS.</a:t>
            </a:r>
          </a:p>
          <a:p>
            <a:r>
              <a:rPr lang="en-US" altLang="zh-CN" baseline="0" dirty="0"/>
              <a:t>The second one is FNAS, which is a framework to support co-exploration of Neural Architectures and FPGA implementations.</a:t>
            </a:r>
          </a:p>
          <a:p>
            <a:r>
              <a:rPr lang="en-US" altLang="zh-CN" baseline="0" dirty="0"/>
              <a:t>Finally, I’ll conclude this talk.</a:t>
            </a:r>
          </a:p>
        </p:txBody>
      </p:sp>
      <p:sp>
        <p:nvSpPr>
          <p:cNvPr id="4" name="灯片编号占位符 3"/>
          <p:cNvSpPr>
            <a:spLocks noGrp="1"/>
          </p:cNvSpPr>
          <p:nvPr>
            <p:ph type="sldNum" sz="quarter" idx="10"/>
          </p:nvPr>
        </p:nvSpPr>
        <p:spPr/>
        <p:txBody>
          <a:bodyPr/>
          <a:lstStyle/>
          <a:p>
            <a:fld id="{35FE92ED-C7E3-5E48-B988-0B303B117ED0}" type="slidenum">
              <a:rPr lang="en-US" smtClean="0"/>
              <a:pPr/>
              <a:t>1</a:t>
            </a:fld>
            <a:endParaRPr lang="en-US"/>
          </a:p>
        </p:txBody>
      </p:sp>
    </p:spTree>
    <p:extLst>
      <p:ext uri="{BB962C8B-B14F-4D97-AF65-F5344CB8AC3E}">
        <p14:creationId xmlns:p14="http://schemas.microsoft.com/office/powerpoint/2010/main" val="28550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a:t>
            </a:r>
            <a:r>
              <a:rPr lang="en-US" altLang="zh-CN" baseline="0" dirty="0"/>
              <a:t> two design spaces have been well explored, there is a missing link between these two spaces.</a:t>
            </a:r>
          </a:p>
          <a:p>
            <a:r>
              <a:rPr lang="en-US" altLang="zh-CN" dirty="0"/>
              <a:t>What’s more,</a:t>
            </a:r>
            <a:r>
              <a:rPr lang="en-US" altLang="zh-CN" baseline="0" dirty="0"/>
              <a:t> we observe that these two spaces are tightly coupled, separately optimization will lead to inferior solutions.</a:t>
            </a:r>
          </a:p>
          <a:p>
            <a:r>
              <a:rPr lang="en-US" altLang="zh-CN" baseline="0" dirty="0"/>
              <a:t>Therefore, it is best to jointly explore these two spaces.</a:t>
            </a:r>
          </a:p>
          <a:p>
            <a:r>
              <a:rPr lang="en-US" altLang="zh-CN" baseline="0" dirty="0"/>
              <a:t>FNAS is proposed to remedy this gap.</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13</a:t>
            </a:fld>
            <a:endParaRPr lang="en-US"/>
          </a:p>
        </p:txBody>
      </p:sp>
    </p:spTree>
    <p:extLst>
      <p:ext uri="{BB962C8B-B14F-4D97-AF65-F5344CB8AC3E}">
        <p14:creationId xmlns:p14="http://schemas.microsoft.com/office/powerpoint/2010/main" val="188958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We claim that, the proposed FNAS pushes the neural architecture evolution into the fourth stage, that is, co-exploration stage.</a:t>
            </a:r>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14</a:t>
            </a:fld>
            <a:endParaRPr lang="en-US" altLang="x-none"/>
          </a:p>
        </p:txBody>
      </p:sp>
    </p:spTree>
    <p:extLst>
      <p:ext uri="{BB962C8B-B14F-4D97-AF65-F5344CB8AC3E}">
        <p14:creationId xmlns:p14="http://schemas.microsoft.com/office/powerpoint/2010/main" val="1437332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5FE92ED-C7E3-5E48-B988-0B303B117ED0}" type="slidenum">
              <a:rPr lang="en-US" smtClean="0"/>
              <a:pPr/>
              <a:t>15</a:t>
            </a:fld>
            <a:endParaRPr lang="en-US"/>
          </a:p>
        </p:txBody>
      </p:sp>
    </p:spTree>
    <p:extLst>
      <p:ext uri="{BB962C8B-B14F-4D97-AF65-F5344CB8AC3E}">
        <p14:creationId xmlns:p14="http://schemas.microsoft.com/office/powerpoint/2010/main" val="274301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5FE92ED-C7E3-5E48-B988-0B303B117ED0}" type="slidenum">
              <a:rPr lang="en-US" smtClean="0"/>
              <a:pPr/>
              <a:t>16</a:t>
            </a:fld>
            <a:endParaRPr lang="en-US"/>
          </a:p>
        </p:txBody>
      </p:sp>
    </p:spTree>
    <p:extLst>
      <p:ext uri="{BB962C8B-B14F-4D97-AF65-F5344CB8AC3E}">
        <p14:creationId xmlns:p14="http://schemas.microsoft.com/office/powerpoint/2010/main" val="3772224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aseline="0" dirty="0"/>
              <a:t>We first show the difference between the co-exploration framework with the existing hardware-aware NAS.</a:t>
            </a:r>
          </a:p>
          <a:p>
            <a:endParaRPr lang="en-US" altLang="zh-CN" baseline="0" dirty="0"/>
          </a:p>
          <a:p>
            <a:r>
              <a:rPr lang="en-US" altLang="zh-CN" baseline="0" dirty="0"/>
              <a:t>As stated, the hardware-aware NAS integrated a component to test the accuracy for each child network. It finally outputs a neural architecture with high accuracy. (click)</a:t>
            </a:r>
          </a:p>
          <a:p>
            <a:endParaRPr lang="en-US" altLang="zh-CN" baseline="0" dirty="0"/>
          </a:p>
          <a:p>
            <a:r>
              <a:rPr lang="en-US" altLang="zh-CN" baseline="0" dirty="0"/>
              <a:t>Unlike this framework, our proposed co-exploration framework is composed of two levels of exploration.</a:t>
            </a:r>
          </a:p>
          <a:p>
            <a:r>
              <a:rPr lang="en-US" altLang="zh-CN" baseline="0" dirty="0"/>
              <a:t>The top layer shows the hardware exploration level, and the bottom layer shows the software exploration level.</a:t>
            </a:r>
          </a:p>
          <a:p>
            <a:r>
              <a:rPr lang="en-US" altLang="zh-CN" baseline="0" dirty="0"/>
              <a:t>There are two controllers cooperatively explore neural architecture and hardware implementation.</a:t>
            </a:r>
          </a:p>
          <a:p>
            <a:endParaRPr lang="en-US" altLang="zh-CN" baseline="0" dirty="0"/>
          </a:p>
          <a:p>
            <a:r>
              <a:rPr lang="en-US" altLang="zh-CN" baseline="0" dirty="0"/>
              <a:t>As shown in this slides, after the controller for maximizing accuracy generate a child network, our framework can also test its hardware efficiency. If it cannot meet specifications, we can terminate the training early to reduce search time. Otherwise, it applies the latency and accuracy together to update the controller.</a:t>
            </a:r>
          </a:p>
          <a:p>
            <a:endParaRPr lang="en-US" altLang="zh-CN" baseline="0" dirty="0"/>
          </a:p>
          <a:p>
            <a:r>
              <a:rPr lang="en-US" altLang="zh-CN" baseline="0" dirty="0"/>
              <a:t>Then, the parameters of the controller is copied to the other controller. And it optimizes the hardware implementation with the objective of maximizing hardware efficiency.</a:t>
            </a:r>
          </a:p>
          <a:p>
            <a:endParaRPr lang="en-US" altLang="zh-CN" baseline="0"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17</a:t>
            </a:fld>
            <a:endParaRPr lang="en-US" altLang="x-none"/>
          </a:p>
        </p:txBody>
      </p:sp>
    </p:spTree>
    <p:extLst>
      <p:ext uri="{BB962C8B-B14F-4D97-AF65-F5344CB8AC3E}">
        <p14:creationId xmlns:p14="http://schemas.microsoft.com/office/powerpoint/2010/main" val="2481006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en-US" altLang="zh-CN" baseline="0" dirty="0"/>
              <a:t> naïve solution is to apply hardware-aware approach and exhaustively evaluate performance.</a:t>
            </a:r>
          </a:p>
          <a:p>
            <a:r>
              <a:rPr lang="en-US" altLang="zh-CN" baseline="0" dirty="0"/>
              <a:t>However, it faces a lot of challenges which leads such approach infeasible.</a:t>
            </a:r>
          </a:p>
          <a:p>
            <a:r>
              <a:rPr lang="en-US" altLang="zh-CN" baseline="0" dirty="0"/>
              <a:t>First, it has huge design space. As shown in the figure, each point in the graph represent one possible design, and the design space is huge.</a:t>
            </a:r>
          </a:p>
          <a:p>
            <a:r>
              <a:rPr lang="en-US" altLang="zh-CN" baseline="0" dirty="0"/>
              <a:t>Second, when we consider multiple FPGAs, the design space increases exponentially.</a:t>
            </a:r>
          </a:p>
          <a:p>
            <a:r>
              <a:rPr lang="en-US" altLang="zh-CN" baseline="0" dirty="0"/>
              <a:t>Finally, if we do not have automatic approach to evaluate performance, it is time-consuming.</a:t>
            </a:r>
          </a:p>
          <a:p>
            <a:r>
              <a:rPr lang="en-US" altLang="zh-CN" baseline="0" dirty="0"/>
              <a:t>To address these challenges, we propose the FNAS toolset, which contains four components.</a:t>
            </a:r>
          </a:p>
          <a:p>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18</a:t>
            </a:fld>
            <a:endParaRPr lang="en-US" altLang="x-none"/>
          </a:p>
        </p:txBody>
      </p:sp>
    </p:spTree>
    <p:extLst>
      <p:ext uri="{BB962C8B-B14F-4D97-AF65-F5344CB8AC3E}">
        <p14:creationId xmlns:p14="http://schemas.microsoft.com/office/powerpoint/2010/main" val="3927056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The first component is the FNAS-Design. It determine the on-chip buffer size, and accelerator size.</a:t>
            </a:r>
          </a:p>
          <a:p>
            <a:r>
              <a:rPr lang="en-US" altLang="zh-CN" baseline="0" dirty="0"/>
              <a:t>These parameters are affected by tiling parameters. And we have an automatic algorithm to help to determine best parameters given an architecture.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19</a:t>
            </a:fld>
            <a:endParaRPr lang="en-US" altLang="x-none"/>
          </a:p>
        </p:txBody>
      </p:sp>
    </p:spTree>
    <p:extLst>
      <p:ext uri="{BB962C8B-B14F-4D97-AF65-F5344CB8AC3E}">
        <p14:creationId xmlns:p14="http://schemas.microsoft.com/office/powerpoint/2010/main" val="987271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The second component is the graph generator. It bases the tiling results to abstract a graph model for the neural network.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20</a:t>
            </a:fld>
            <a:endParaRPr lang="en-US"/>
          </a:p>
        </p:txBody>
      </p:sp>
    </p:spTree>
    <p:extLst>
      <p:ext uri="{BB962C8B-B14F-4D97-AF65-F5344CB8AC3E}">
        <p14:creationId xmlns:p14="http://schemas.microsoft.com/office/powerpoint/2010/main" val="972747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Based on the graph model, we build a scheduler to determine the execution order of each operation.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21</a:t>
            </a:fld>
            <a:endParaRPr lang="en-US"/>
          </a:p>
        </p:txBody>
      </p:sp>
    </p:spTree>
    <p:extLst>
      <p:ext uri="{BB962C8B-B14F-4D97-AF65-F5344CB8AC3E}">
        <p14:creationId xmlns:p14="http://schemas.microsoft.com/office/powerpoint/2010/main" val="1936177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Finally, we based on our FPGA performance model studied in the previous work to efficiently analyze the performance without simulation.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22</a:t>
            </a:fld>
            <a:endParaRPr lang="en-US"/>
          </a:p>
        </p:txBody>
      </p:sp>
    </p:spTree>
    <p:extLst>
      <p:ext uri="{BB962C8B-B14F-4D97-AF65-F5344CB8AC3E}">
        <p14:creationId xmlns:p14="http://schemas.microsoft.com/office/powerpoint/2010/main" val="1169165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Page 6:</a:t>
            </a:r>
          </a:p>
          <a:p>
            <a:endParaRPr lang="en-US" altLang="zh-CN" dirty="0"/>
          </a:p>
          <a:p>
            <a:r>
              <a:rPr lang="en-US" altLang="zh-CN" dirty="0"/>
              <a:t>Now, let’s move</a:t>
            </a:r>
            <a:r>
              <a:rPr lang="en-US" altLang="zh-CN" baseline="0" dirty="0"/>
              <a:t> our</a:t>
            </a:r>
            <a:r>
              <a:rPr lang="en-US" altLang="zh-CN" dirty="0"/>
              <a:t> eyesight</a:t>
            </a:r>
            <a:r>
              <a:rPr lang="en-US" altLang="zh-CN" baseline="0" dirty="0"/>
              <a:t> to the other side of the bridge. I will introduce the progress of neural architecture search in the following.</a:t>
            </a:r>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5</a:t>
            </a:fld>
            <a:endParaRPr lang="en-US"/>
          </a:p>
        </p:txBody>
      </p:sp>
    </p:spTree>
    <p:extLst>
      <p:ext uri="{BB962C8B-B14F-4D97-AF65-F5344CB8AC3E}">
        <p14:creationId xmlns:p14="http://schemas.microsoft.com/office/powerpoint/2010/main" val="2512114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Page</a:t>
            </a:r>
            <a:r>
              <a:rPr lang="en-US" altLang="zh-CN" baseline="0" dirty="0"/>
              <a:t> 1:</a:t>
            </a:r>
            <a:endParaRPr lang="en-US" altLang="zh-CN" dirty="0"/>
          </a:p>
          <a:p>
            <a:endParaRPr lang="en-US" altLang="zh-CN" dirty="0"/>
          </a:p>
          <a:p>
            <a:r>
              <a:rPr lang="en-US" altLang="zh-CN" dirty="0"/>
              <a:t>My talk</a:t>
            </a:r>
            <a:r>
              <a:rPr lang="en-US" altLang="zh-CN" baseline="0" dirty="0"/>
              <a:t> will be composed of four parts. </a:t>
            </a:r>
          </a:p>
          <a:p>
            <a:r>
              <a:rPr lang="en-US" altLang="zh-CN" baseline="0" dirty="0"/>
              <a:t>First, I will brefiely introduce the background of these works. </a:t>
            </a:r>
          </a:p>
          <a:p>
            <a:r>
              <a:rPr lang="en-US" altLang="zh-CN" baseline="0" dirty="0"/>
              <a:t>Then, I’ll present two recent works. The first one is transfer, which is a design to achieve super-linear performance of convolutional neural networks across Multiple FPGAs. This work is just accepted by CODES+ISSS.</a:t>
            </a:r>
          </a:p>
          <a:p>
            <a:r>
              <a:rPr lang="en-US" altLang="zh-CN" baseline="0" dirty="0"/>
              <a:t>The second one is FNAS, which is a framework to support co-exploration of Neural Architectures and FPGA implementations.</a:t>
            </a:r>
          </a:p>
          <a:p>
            <a:r>
              <a:rPr lang="en-US" altLang="zh-CN" baseline="0" dirty="0"/>
              <a:t>Finally, I’ll conclude this talk.</a:t>
            </a:r>
          </a:p>
        </p:txBody>
      </p:sp>
      <p:sp>
        <p:nvSpPr>
          <p:cNvPr id="4" name="灯片编号占位符 3"/>
          <p:cNvSpPr>
            <a:spLocks noGrp="1"/>
          </p:cNvSpPr>
          <p:nvPr>
            <p:ph type="sldNum" sz="quarter" idx="10"/>
          </p:nvPr>
        </p:nvSpPr>
        <p:spPr/>
        <p:txBody>
          <a:bodyPr/>
          <a:lstStyle/>
          <a:p>
            <a:fld id="{35FE92ED-C7E3-5E48-B988-0B303B117ED0}" type="slidenum">
              <a:rPr lang="en-US" smtClean="0"/>
              <a:pPr/>
              <a:t>23</a:t>
            </a:fld>
            <a:endParaRPr lang="en-US"/>
          </a:p>
        </p:txBody>
      </p:sp>
    </p:spTree>
    <p:extLst>
      <p:ext uri="{BB962C8B-B14F-4D97-AF65-F5344CB8AC3E}">
        <p14:creationId xmlns:p14="http://schemas.microsoft.com/office/powerpoint/2010/main" val="3974079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 the experiments, we use different FPGAs to composed the hardware design space.</a:t>
            </a:r>
          </a:p>
          <a:p>
            <a:r>
              <a:rPr lang="en-US" altLang="zh-CN" baseline="0" dirty="0"/>
              <a:t>For the architecture search space, we specify number of layers, filter sizes, and filter numbers for different dataset, including MNIST, CIFAR-10 and ImageNet.</a:t>
            </a:r>
          </a:p>
          <a:p>
            <a:r>
              <a:rPr lang="en-US" altLang="zh-CN" baseline="0" dirty="0"/>
              <a:t>We also test using different timing specifications.</a:t>
            </a:r>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24</a:t>
            </a:fld>
            <a:endParaRPr lang="en-US" altLang="x-none"/>
          </a:p>
        </p:txBody>
      </p:sp>
    </p:spTree>
    <p:extLst>
      <p:ext uri="{BB962C8B-B14F-4D97-AF65-F5344CB8AC3E}">
        <p14:creationId xmlns:p14="http://schemas.microsoft.com/office/powerpoint/2010/main" val="3477419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We conduct experiments on different hardware and datasets. We also compare FNAS with original NAS and hardware-aware NAS.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As shown in the first group of experiments, where the x-axis represent different FPGAs, and y-axis represent search time, latency, and accuracy. We can see that FNAS can achieve 11 times reduction on search time, and 7 times reductions on latency, with only 0.9 percent accuracy loss.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For different datasets, we can obtain similar results.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Finally, we show that FNAS can significantly push forward the Pareto frontiers between accuracy and efficiency tradeoff.</a:t>
            </a:r>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25</a:t>
            </a:fld>
            <a:endParaRPr lang="en-US"/>
          </a:p>
        </p:txBody>
      </p:sp>
    </p:spTree>
    <p:extLst>
      <p:ext uri="{BB962C8B-B14F-4D97-AF65-F5344CB8AC3E}">
        <p14:creationId xmlns:p14="http://schemas.microsoft.com/office/powerpoint/2010/main" val="3372308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Page</a:t>
            </a:r>
            <a:r>
              <a:rPr lang="en-US" altLang="zh-CN" baseline="0" dirty="0"/>
              <a:t> 1:</a:t>
            </a:r>
            <a:endParaRPr lang="en-US" altLang="zh-CN" dirty="0"/>
          </a:p>
          <a:p>
            <a:endParaRPr lang="en-US" altLang="zh-CN" dirty="0"/>
          </a:p>
          <a:p>
            <a:r>
              <a:rPr lang="en-US" altLang="zh-CN" dirty="0"/>
              <a:t>My talk</a:t>
            </a:r>
            <a:r>
              <a:rPr lang="en-US" altLang="zh-CN" baseline="0" dirty="0"/>
              <a:t> will be composed of four parts. </a:t>
            </a:r>
          </a:p>
          <a:p>
            <a:r>
              <a:rPr lang="en-US" altLang="zh-CN" baseline="0" dirty="0"/>
              <a:t>First, I will brefiely introduce the background of these works. </a:t>
            </a:r>
          </a:p>
          <a:p>
            <a:r>
              <a:rPr lang="en-US" altLang="zh-CN" baseline="0" dirty="0"/>
              <a:t>Then, I’ll present two recent works. The first one is transfer, which is a design to achieve super-linear performance of convolutional neural networks across Multiple FPGAs. This work is just accepted by CODES+ISSS.</a:t>
            </a:r>
          </a:p>
          <a:p>
            <a:r>
              <a:rPr lang="en-US" altLang="zh-CN" baseline="0" dirty="0"/>
              <a:t>The second one is FNAS, which is a framework to support co-exploration of Neural Architectures and FPGA implementations.</a:t>
            </a:r>
          </a:p>
          <a:p>
            <a:r>
              <a:rPr lang="en-US" altLang="zh-CN" baseline="0" dirty="0"/>
              <a:t>Finally, I’ll conclude this talk.</a:t>
            </a:r>
          </a:p>
        </p:txBody>
      </p:sp>
      <p:sp>
        <p:nvSpPr>
          <p:cNvPr id="4" name="灯片编号占位符 3"/>
          <p:cNvSpPr>
            <a:spLocks noGrp="1"/>
          </p:cNvSpPr>
          <p:nvPr>
            <p:ph type="sldNum" sz="quarter" idx="10"/>
          </p:nvPr>
        </p:nvSpPr>
        <p:spPr/>
        <p:txBody>
          <a:bodyPr/>
          <a:lstStyle/>
          <a:p>
            <a:fld id="{35FE92ED-C7E3-5E48-B988-0B303B117ED0}" type="slidenum">
              <a:rPr lang="en-US" smtClean="0"/>
              <a:pPr/>
              <a:t>28</a:t>
            </a:fld>
            <a:endParaRPr lang="en-US"/>
          </a:p>
        </p:txBody>
      </p:sp>
    </p:spTree>
    <p:extLst>
      <p:ext uri="{BB962C8B-B14F-4D97-AF65-F5344CB8AC3E}">
        <p14:creationId xmlns:p14="http://schemas.microsoft.com/office/powerpoint/2010/main" val="358501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Page 14:</a:t>
            </a:r>
          </a:p>
          <a:p>
            <a:endParaRPr lang="en-US" altLang="zh-CN" dirty="0"/>
          </a:p>
          <a:p>
            <a:r>
              <a:rPr lang="en-US" altLang="zh-CN" dirty="0"/>
              <a:t>Let’s first review</a:t>
            </a:r>
            <a:r>
              <a:rPr lang="en-US" altLang="zh-CN" baseline="0" dirty="0"/>
              <a:t> the existing designs.</a:t>
            </a:r>
          </a:p>
          <a:p>
            <a:r>
              <a:rPr lang="en-US" altLang="zh-CN" baseline="0" dirty="0"/>
              <a:t>As shown in this slides, the very early implementation on single FPGA cannot satisfy the real-time requirements due to the limited resource. (click)</a:t>
            </a:r>
          </a:p>
          <a:p>
            <a:r>
              <a:rPr lang="en-US" altLang="zh-CN" baseline="0" dirty="0"/>
              <a:t>Then, the multiple FPGA solution is proposed to form a pipeline. Such structure is able to improve throughput, but cannot reduce latency. (click)</a:t>
            </a:r>
          </a:p>
          <a:p>
            <a:r>
              <a:rPr lang="en-US" altLang="zh-CN" baseline="0" dirty="0"/>
              <a:t>Most recently, Microsoft Brainwave project proposed to lock weights of RNN onto multiple FPGAs to avoid loading weights from off-chip memory. It can only work for specific neural networks, but not applicable for the commonly used convolutional neural network, where weights need to be shared.</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In</a:t>
            </a:r>
            <a:r>
              <a:rPr lang="en-US" altLang="zh-CN" baseline="0" dirty="0"/>
              <a:t> the XFER work, we are going to explore a more general design that can accelerate convolutional neural networks on multiple FPGAs.</a:t>
            </a:r>
            <a:endParaRPr lang="en-US" altLang="zh-CN" dirty="0"/>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32</a:t>
            </a:fld>
            <a:endParaRPr lang="en-US" altLang="x-none"/>
          </a:p>
        </p:txBody>
      </p:sp>
    </p:spTree>
    <p:extLst>
      <p:ext uri="{BB962C8B-B14F-4D97-AF65-F5344CB8AC3E}">
        <p14:creationId xmlns:p14="http://schemas.microsoft.com/office/powerpoint/2010/main" val="1756657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33</a:t>
            </a:fld>
            <a:endParaRPr lang="en-US" altLang="x-none"/>
          </a:p>
        </p:txBody>
      </p:sp>
    </p:spTree>
    <p:extLst>
      <p:ext uri="{BB962C8B-B14F-4D97-AF65-F5344CB8AC3E}">
        <p14:creationId xmlns:p14="http://schemas.microsoft.com/office/powerpoint/2010/main" val="2597289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34</a:t>
            </a:fld>
            <a:endParaRPr lang="en-US" altLang="x-none"/>
          </a:p>
        </p:txBody>
      </p:sp>
    </p:spTree>
    <p:extLst>
      <p:ext uri="{BB962C8B-B14F-4D97-AF65-F5344CB8AC3E}">
        <p14:creationId xmlns:p14="http://schemas.microsoft.com/office/powerpoint/2010/main" val="4071277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35</a:t>
            </a:fld>
            <a:endParaRPr lang="en-US" altLang="x-none"/>
          </a:p>
        </p:txBody>
      </p:sp>
    </p:spTree>
    <p:extLst>
      <p:ext uri="{BB962C8B-B14F-4D97-AF65-F5344CB8AC3E}">
        <p14:creationId xmlns:p14="http://schemas.microsoft.com/office/powerpoint/2010/main" val="884074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36</a:t>
            </a:fld>
            <a:endParaRPr lang="en-US" altLang="x-none"/>
          </a:p>
        </p:txBody>
      </p:sp>
    </p:spTree>
    <p:extLst>
      <p:ext uri="{BB962C8B-B14F-4D97-AF65-F5344CB8AC3E}">
        <p14:creationId xmlns:p14="http://schemas.microsoft.com/office/powerpoint/2010/main" val="208246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37</a:t>
            </a:fld>
            <a:endParaRPr lang="en-US" altLang="x-none"/>
          </a:p>
        </p:txBody>
      </p:sp>
    </p:spTree>
    <p:extLst>
      <p:ext uri="{BB962C8B-B14F-4D97-AF65-F5344CB8AC3E}">
        <p14:creationId xmlns:p14="http://schemas.microsoft.com/office/powerpoint/2010/main" val="281510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workflow of deploying neural architecture on FPGA consists FPGA accelerator design, the HDL code generation, synthesis, place and routing, and hardware performance evaluation. A</a:t>
            </a:r>
            <a:r>
              <a:rPr lang="en-US" altLang="zh-CN" dirty="0">
                <a:solidFill>
                  <a:schemeClr val="tx1"/>
                </a:solidFill>
              </a:rPr>
              <a:t>mong these steps, in </a:t>
            </a:r>
            <a:r>
              <a:rPr lang="en-US" dirty="0">
                <a:solidFill>
                  <a:schemeClr val="tx1"/>
                </a:solidFill>
              </a:rPr>
              <a:t>accelerator design and </a:t>
            </a:r>
            <a:r>
              <a:rPr lang="en-US" altLang="zh-CN" dirty="0">
                <a:solidFill>
                  <a:schemeClr val="tx1"/>
                </a:solidFill>
              </a:rPr>
              <a:t>HDL code generation, hardware design knowledge is mandatory (click) . And for synthesis, and </a:t>
            </a:r>
            <a:r>
              <a:rPr lang="en-US" altLang="zh-CN" dirty="0" err="1">
                <a:solidFill>
                  <a:schemeClr val="tx1"/>
                </a:solidFill>
              </a:rPr>
              <a:t>place&amp;routing</a:t>
            </a:r>
            <a:r>
              <a:rPr lang="en-US" altLang="zh-CN" dirty="0">
                <a:solidFill>
                  <a:schemeClr val="tx1"/>
                </a:solidFill>
              </a:rPr>
              <a:t>, (click)it can take dozens of hours. Such lengthy development can be an obstacle when Deploying Neural Architecture on FPGA. (click)</a:t>
            </a:r>
            <a:endParaRPr lang="en-US" dirty="0"/>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6</a:t>
            </a:fld>
            <a:endParaRPr lang="en-US" altLang="x-none"/>
          </a:p>
        </p:txBody>
      </p:sp>
    </p:spTree>
    <p:extLst>
      <p:ext uri="{BB962C8B-B14F-4D97-AF65-F5344CB8AC3E}">
        <p14:creationId xmlns:p14="http://schemas.microsoft.com/office/powerpoint/2010/main" val="1246993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FNAS, the neural architecture search evolves to another higher stage.</a:t>
            </a:r>
          </a:p>
        </p:txBody>
      </p:sp>
      <p:sp>
        <p:nvSpPr>
          <p:cNvPr id="4" name="Slide Number Placeholder 3"/>
          <p:cNvSpPr>
            <a:spLocks noGrp="1"/>
          </p:cNvSpPr>
          <p:nvPr>
            <p:ph type="sldNum" sz="quarter" idx="5"/>
          </p:nvPr>
        </p:nvSpPr>
        <p:spPr/>
        <p:txBody>
          <a:bodyPr/>
          <a:lstStyle/>
          <a:p>
            <a:pPr>
              <a:defRPr/>
            </a:pPr>
            <a:fld id="{3F8DF1AB-FEA2-8149-8013-64587AB0F393}" type="slidenum">
              <a:rPr lang="en-US" altLang="x-none" smtClean="0"/>
              <a:pPr>
                <a:defRPr/>
              </a:pPr>
              <a:t>38</a:t>
            </a:fld>
            <a:endParaRPr lang="en-US" altLang="x-none"/>
          </a:p>
        </p:txBody>
      </p:sp>
    </p:spTree>
    <p:extLst>
      <p:ext uri="{BB962C8B-B14F-4D97-AF65-F5344CB8AC3E}">
        <p14:creationId xmlns:p14="http://schemas.microsoft.com/office/powerpoint/2010/main" val="2993073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灯片编号占位符 3"/>
          <p:cNvSpPr>
            <a:spLocks noGrp="1"/>
          </p:cNvSpPr>
          <p:nvPr>
            <p:ph type="sldNum" sz="quarter" idx="10"/>
          </p:nvPr>
        </p:nvSpPr>
        <p:spPr/>
        <p:txBody>
          <a:bodyPr/>
          <a:lstStyle/>
          <a:p>
            <a:fld id="{35FE92ED-C7E3-5E48-B988-0B303B117ED0}" type="slidenum">
              <a:rPr lang="en-US" smtClean="0"/>
              <a:pPr/>
              <a:t>46</a:t>
            </a:fld>
            <a:endParaRPr lang="en-US"/>
          </a:p>
        </p:txBody>
      </p:sp>
    </p:spTree>
    <p:extLst>
      <p:ext uri="{BB962C8B-B14F-4D97-AF65-F5344CB8AC3E}">
        <p14:creationId xmlns:p14="http://schemas.microsoft.com/office/powerpoint/2010/main" val="55295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a:t>
            </a:r>
            <a:r>
              <a:rPr lang="en-US" altLang="zh-CN" baseline="0" dirty="0"/>
              <a:t> these works are most for fixed neural arch for FPGA, not about searching for the best neural networks</a:t>
            </a:r>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7</a:t>
            </a:fld>
            <a:endParaRPr lang="en-US" altLang="x-none"/>
          </a:p>
        </p:txBody>
      </p:sp>
    </p:spTree>
    <p:extLst>
      <p:ext uri="{BB962C8B-B14F-4D97-AF65-F5344CB8AC3E}">
        <p14:creationId xmlns:p14="http://schemas.microsoft.com/office/powerpoint/2010/main" val="1070102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a:ea typeface="ＭＳ Ｐゴシック" charset="-128"/>
              </a:rPr>
              <a:t>To</a:t>
            </a:r>
            <a:r>
              <a:rPr lang="en-US" altLang="en-US" baseline="0" dirty="0">
                <a:ea typeface="ＭＳ Ｐゴシック" charset="-128"/>
              </a:rPr>
              <a:t> maximize </a:t>
            </a:r>
            <a:r>
              <a:rPr lang="en-US" altLang="en-US" dirty="0">
                <a:ea typeface="ＭＳ Ｐゴシック" charset="-128"/>
              </a:rPr>
              <a:t>the energy efficiency, starting from 2015, </a:t>
            </a:r>
            <a:r>
              <a:rPr lang="en-US" altLang="en-US" baseline="0" dirty="0">
                <a:ea typeface="ＭＳ Ｐゴシック" charset="-128"/>
              </a:rPr>
              <a:t>a lot of works are carried out to implement a fixed architecture on FPGA.</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en-US" baseline="0" dirty="0">
                <a:ea typeface="ＭＳ Ｐゴシック" charset="-128"/>
              </a:rPr>
              <a:t>However, with the growing demands on real-time AI, it is more critical to improve the timing performance of FPGA accelerators, which are usually bounded by the limited resource on one FPGA.</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en-US" baseline="0" dirty="0">
                <a:ea typeface="ＭＳ Ｐゴシック" charset="-128"/>
              </a:rPr>
              <a:t>To response to this problem,  there is trend to involve multiple FPGAs to implement deep neural networks.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en-US" baseline="0" dirty="0">
                <a:ea typeface="ＭＳ Ｐゴシック" charset="-128"/>
              </a:rPr>
              <a:t>But, it still lacks a design to efficiently utilize multiple FPGAs. Our transfer work aims to address this problem.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baseline="0" dirty="0">
              <a:ea typeface="ＭＳ Ｐゴシック" charset="-128"/>
            </a:endParaRPr>
          </a:p>
          <a:p>
            <a:r>
              <a:rPr lang="en-US" altLang="en-US" dirty="0">
                <a:ea typeface="ＭＳ Ｐゴシック" charset="-128"/>
              </a:rPr>
              <a:t>On the other hand, in the last 2 years, there are sharply</a:t>
            </a:r>
            <a:r>
              <a:rPr lang="en-US" altLang="en-US" baseline="0" dirty="0">
                <a:ea typeface="ＭＳ Ｐゴシック" charset="-128"/>
              </a:rPr>
              <a:t> increasing number of works targeting on neural architecture search. This has already become a very hot topic.</a:t>
            </a:r>
          </a:p>
          <a:p>
            <a:r>
              <a:rPr lang="en-US" altLang="en-US" baseline="0" dirty="0">
                <a:ea typeface="ＭＳ Ｐゴシック" charset="-128"/>
              </a:rPr>
              <a:t>However, there is still a missing link between the neural architecture search and FPGA-implementation, so how do we search for neural architecture that works best for FPGA is still unknown.</a:t>
            </a:r>
          </a:p>
          <a:p>
            <a:r>
              <a:rPr lang="en-US" altLang="en-US" baseline="0" dirty="0">
                <a:ea typeface="ＭＳ Ｐゴシック" charset="-128"/>
              </a:rPr>
              <a:t>Our FNAS work aims to propose a co-exploration framework to fill this gap.</a:t>
            </a:r>
          </a:p>
          <a:p>
            <a:endParaRPr lang="en-US" altLang="en-US" baseline="0" dirty="0">
              <a:ea typeface="ＭＳ Ｐゴシック" charset="-128"/>
            </a:endParaRPr>
          </a:p>
          <a:p>
            <a:r>
              <a:rPr lang="en-US" altLang="en-US" baseline="0" dirty="0">
                <a:ea typeface="ＭＳ Ｐゴシック" charset="-128"/>
              </a:rPr>
              <a:t>In the following, I’ll introduce the backgrounds on FPGA-implementation side and Neural Architecture Search side in turn.</a:t>
            </a:r>
            <a:endParaRPr lang="en-US" altLang="en-US" dirty="0">
              <a:ea typeface="ＭＳ Ｐゴシック" charset="-128"/>
            </a:endParaRPr>
          </a:p>
          <a:p>
            <a:endParaRPr lang="zh-CN" altLang="en-US" dirty="0"/>
          </a:p>
        </p:txBody>
      </p:sp>
      <p:sp>
        <p:nvSpPr>
          <p:cNvPr id="4" name="灯片编号占位符 3"/>
          <p:cNvSpPr>
            <a:spLocks noGrp="1"/>
          </p:cNvSpPr>
          <p:nvPr>
            <p:ph type="sldNum" sz="quarter" idx="10"/>
          </p:nvPr>
        </p:nvSpPr>
        <p:spPr/>
        <p:txBody>
          <a:bodyPr/>
          <a:lstStyle/>
          <a:p>
            <a:fld id="{35FE92ED-C7E3-5E48-B988-0B303B117ED0}" type="slidenum">
              <a:rPr lang="en-US" smtClean="0"/>
              <a:pPr/>
              <a:t>8</a:t>
            </a:fld>
            <a:endParaRPr lang="en-US"/>
          </a:p>
        </p:txBody>
      </p:sp>
    </p:spTree>
    <p:extLst>
      <p:ext uri="{BB962C8B-B14F-4D97-AF65-F5344CB8AC3E}">
        <p14:creationId xmlns:p14="http://schemas.microsoft.com/office/powerpoint/2010/main" val="143468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We can divide the evolution of exploring neural architectures in four stages.</a:t>
            </a:r>
          </a:p>
          <a:p>
            <a:r>
              <a:rPr lang="en-US" altLang="zh-CN" baseline="0" dirty="0"/>
              <a:t>The first stage is human invented stage, in which neural architectures are manually explored by experts, however, it requires large expertise and labor. </a:t>
            </a:r>
            <a:r>
              <a:rPr lang="en-US" altLang="zh-CN" dirty="0">
                <a:solidFill>
                  <a:schemeClr val="tx1"/>
                </a:solidFill>
              </a:rPr>
              <a:t>(click) </a:t>
            </a:r>
            <a:endParaRPr lang="en-US" altLang="zh-CN" baseline="0" dirty="0"/>
          </a:p>
          <a:p>
            <a:r>
              <a:rPr lang="en-US" altLang="zh-CN" baseline="0" dirty="0"/>
              <a:t>Then, in the second stage, neural architecture search algorithms is proposed to automatically identify architectures. It release the expertise but can easily become useless since their structures are too complicated and cannot satisfy the timing performance. </a:t>
            </a:r>
            <a:r>
              <a:rPr lang="en-US" altLang="zh-CN" dirty="0">
                <a:solidFill>
                  <a:schemeClr val="tx1"/>
                </a:solidFill>
              </a:rPr>
              <a:t>(click) </a:t>
            </a:r>
            <a:endParaRPr lang="en-US" altLang="zh-CN" baseline="0" dirty="0"/>
          </a:p>
          <a:p>
            <a:r>
              <a:rPr lang="en-US" altLang="zh-CN" baseline="0" dirty="0"/>
              <a:t>The third stage is the hardware-aware neural architecture search, which involve the hardware-efficiency in the search loop. </a:t>
            </a:r>
            <a:r>
              <a:rPr lang="en-US" altLang="zh-CN" dirty="0">
                <a:solidFill>
                  <a:schemeClr val="tx1"/>
                </a:solidFill>
              </a:rPr>
              <a:t>(click) </a:t>
            </a:r>
            <a:endParaRPr lang="en-US" altLang="zh-CN" baseline="0" dirty="0"/>
          </a:p>
          <a:p>
            <a:r>
              <a:rPr lang="en-US" altLang="zh-CN" baseline="0" dirty="0"/>
              <a:t>Finally, our FNAS work pushes the exploration to the fourth stage, which will co-explore neural architecture and hardware design.</a:t>
            </a:r>
          </a:p>
          <a:p>
            <a:r>
              <a:rPr lang="en-US" altLang="zh-CN" baseline="0" dirty="0"/>
              <a:t>In the following slides, I will introduce each stage in detail and show the motivation of the co-exploration.</a:t>
            </a:r>
          </a:p>
          <a:p>
            <a:endParaRPr lang="en-US" altLang="zh-CN" baseline="0"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9</a:t>
            </a:fld>
            <a:endParaRPr lang="en-US" altLang="x-none"/>
          </a:p>
        </p:txBody>
      </p:sp>
    </p:spTree>
    <p:extLst>
      <p:ext uri="{BB962C8B-B14F-4D97-AF65-F5344CB8AC3E}">
        <p14:creationId xmlns:p14="http://schemas.microsoft.com/office/powerpoint/2010/main" val="2961934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In</a:t>
            </a:r>
            <a:r>
              <a:rPr lang="en-US" altLang="zh-CN" baseline="0" dirty="0"/>
              <a:t> the first stage, the neural network architectures are designed for the dedicate applications and dataset; for instance, the </a:t>
            </a:r>
            <a:r>
              <a:rPr lang="en-US" altLang="zh-CN" baseline="0" dirty="0" err="1"/>
              <a:t>AlexNet</a:t>
            </a:r>
            <a:r>
              <a:rPr lang="en-US" altLang="zh-CN" baseline="0" dirty="0"/>
              <a:t> and </a:t>
            </a:r>
            <a:r>
              <a:rPr lang="en-US" altLang="zh-CN" baseline="0" dirty="0" err="1"/>
              <a:t>VGGNet</a:t>
            </a:r>
            <a:r>
              <a:rPr lang="en-US" altLang="zh-CN" baseline="0" dirty="0"/>
              <a:t> are designed for image classification application on ImageNet dataset. </a:t>
            </a:r>
            <a:r>
              <a:rPr lang="en-US" altLang="zh-CN" dirty="0">
                <a:solidFill>
                  <a:schemeClr val="tx1"/>
                </a:solidFill>
              </a:rPr>
              <a:t>(click) </a:t>
            </a:r>
            <a:endParaRPr lang="en-US" altLang="zh-CN" baseline="0" dirty="0"/>
          </a:p>
          <a:p>
            <a:r>
              <a:rPr lang="en-US" altLang="zh-CN" dirty="0"/>
              <a:t>However,</a:t>
            </a:r>
            <a:r>
              <a:rPr lang="en-US" altLang="zh-CN" baseline="0" dirty="0"/>
              <a:t> when it comes to the era of AI democratization, there are exponentially growing number of applications. As a result, it is impossible to manually design architectures for each application.</a:t>
            </a:r>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10</a:t>
            </a:fld>
            <a:endParaRPr lang="en-US" altLang="x-none"/>
          </a:p>
        </p:txBody>
      </p:sp>
    </p:spTree>
    <p:extLst>
      <p:ext uri="{BB962C8B-B14F-4D97-AF65-F5344CB8AC3E}">
        <p14:creationId xmlns:p14="http://schemas.microsoft.com/office/powerpoint/2010/main" val="2647771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such background,</a:t>
            </a:r>
            <a:r>
              <a:rPr lang="en-US" altLang="zh-CN" baseline="0" dirty="0"/>
              <a:t> the neural architecture search algorithms are proposed to automatically identify the architecture.</a:t>
            </a:r>
          </a:p>
          <a:p>
            <a:r>
              <a:rPr lang="en-US" altLang="zh-CN" baseline="0" dirty="0"/>
              <a:t>The NAS is typically implemented as a search loop, which composed of two components: a controller and a trainer.</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The controller will predict the </a:t>
            </a:r>
            <a:r>
              <a:rPr lang="en-US" altLang="zh-CN" baseline="0" dirty="0" err="1"/>
              <a:t>hyperparameters</a:t>
            </a:r>
            <a:r>
              <a:rPr lang="en-US" altLang="zh-CN" baseline="0" dirty="0"/>
              <a:t> to identify an architecture. And the architecture will be then trained from scratch to obtain the accuracy. Then the accuracy will be feedback to update controller with the objective of maximizing the accuracy. </a:t>
            </a:r>
            <a:r>
              <a:rPr lang="en-US" altLang="zh-CN" dirty="0">
                <a:solidFill>
                  <a:schemeClr val="tx1"/>
                </a:solidFill>
              </a:rPr>
              <a:t>(click) </a:t>
            </a: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We observe that the network explored by NAS has complicated structures, which is fine for the cloud computing with enough computing power. </a:t>
            </a:r>
            <a:r>
              <a:rPr lang="en-US" altLang="zh-CN" dirty="0">
                <a:solidFill>
                  <a:schemeClr val="tx1"/>
                </a:solidFill>
              </a:rPr>
              <a:t>(click) </a:t>
            </a:r>
            <a:endParaRPr lang="en-US" altLang="zh-CN" baseline="0" dirty="0"/>
          </a:p>
          <a:p>
            <a:r>
              <a:rPr lang="en-US" altLang="zh-CN" baseline="0" dirty="0"/>
              <a:t>But, when it comes to edge computing, which commonly has limited resource and tight hardware specifications (such as latency and throughput), if we directly implement the identified architectures onto the edge devices, it is easily violate the specification and result in the architecture useless.</a:t>
            </a:r>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11</a:t>
            </a:fld>
            <a:endParaRPr lang="en-US" altLang="x-none"/>
          </a:p>
        </p:txBody>
      </p:sp>
    </p:spTree>
    <p:extLst>
      <p:ext uri="{BB962C8B-B14F-4D97-AF65-F5344CB8AC3E}">
        <p14:creationId xmlns:p14="http://schemas.microsoft.com/office/powerpoint/2010/main" val="2598892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solve this problem, hardware-aware</a:t>
            </a:r>
            <a:r>
              <a:rPr lang="en-US" altLang="zh-CN" baseline="0" dirty="0"/>
              <a:t> NAS is proposed, which adds an extra component in the search loop as shown in this slide.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It</a:t>
            </a:r>
            <a:r>
              <a:rPr lang="en-US" altLang="zh-CN" baseline="0" dirty="0"/>
              <a:t> will test the hardware efficiency after training the neural network. </a:t>
            </a:r>
            <a:r>
              <a:rPr lang="en-US" altLang="zh-CN" dirty="0">
                <a:solidFill>
                  <a:schemeClr val="tx1"/>
                </a:solidFill>
              </a:rPr>
              <a:t>(click) </a:t>
            </a:r>
            <a:endParaRPr lang="en-US" altLang="zh-CN"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In this</a:t>
            </a:r>
            <a:r>
              <a:rPr lang="en-US" altLang="zh-CN" baseline="0" dirty="0"/>
              <a:t> way, the hardware efficiency can be guaranteed, but it increases the latency of search process. </a:t>
            </a:r>
            <a:r>
              <a:rPr lang="en-US" altLang="zh-CN" dirty="0">
                <a:solidFill>
                  <a:schemeClr val="tx1"/>
                </a:solidFill>
              </a:rPr>
              <a:t>(click) </a:t>
            </a:r>
            <a:endParaRPr lang="en-US" altLang="zh-CN" baseline="0" dirty="0"/>
          </a:p>
          <a:p>
            <a:r>
              <a:rPr lang="en-US" altLang="zh-CN" dirty="0"/>
              <a:t>What’s more, it only works</a:t>
            </a:r>
            <a:r>
              <a:rPr lang="en-US" altLang="zh-CN" baseline="0" dirty="0"/>
              <a:t> for fixed hardware, but not suitable for the programmable hardware.</a:t>
            </a:r>
            <a:endParaRPr lang="zh-CN" altLang="en-US" dirty="0"/>
          </a:p>
        </p:txBody>
      </p:sp>
      <p:sp>
        <p:nvSpPr>
          <p:cNvPr id="4" name="灯片编号占位符 3"/>
          <p:cNvSpPr>
            <a:spLocks noGrp="1"/>
          </p:cNvSpPr>
          <p:nvPr>
            <p:ph type="sldNum" sz="quarter" idx="10"/>
          </p:nvPr>
        </p:nvSpPr>
        <p:spPr/>
        <p:txBody>
          <a:bodyPr/>
          <a:lstStyle/>
          <a:p>
            <a:pPr>
              <a:defRPr/>
            </a:pPr>
            <a:fld id="{3F8DF1AB-FEA2-8149-8013-64587AB0F393}" type="slidenum">
              <a:rPr lang="en-US" altLang="x-none" smtClean="0"/>
              <a:pPr>
                <a:defRPr/>
              </a:pPr>
              <a:t>12</a:t>
            </a:fld>
            <a:endParaRPr lang="en-US" altLang="x-none"/>
          </a:p>
        </p:txBody>
      </p:sp>
    </p:spTree>
    <p:extLst>
      <p:ext uri="{BB962C8B-B14F-4D97-AF65-F5344CB8AC3E}">
        <p14:creationId xmlns:p14="http://schemas.microsoft.com/office/powerpoint/2010/main" val="169863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3F0D6C6-BC62-844D-9353-4D3D6032A39E}"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A9C70-35C3-FA4D-B8CE-A9EB3ED10EEB}" type="datetime1">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A5A5C3-74C0-6B49-A46D-D08CA2DCA25A}"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5C2E72-00F4-4F42-894C-85FF6BEC53CD}"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53C21D-F8D1-154C-A7AF-76E72D38BCF7}"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
        <p:nvSpPr>
          <p:cNvPr id="7" name="矩形 6"/>
          <p:cNvSpPr/>
          <p:nvPr userDrawn="1"/>
        </p:nvSpPr>
        <p:spPr>
          <a:xfrm>
            <a:off x="0" y="0"/>
            <a:ext cx="10461171" cy="55843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205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53C21D-F8D1-154C-A7AF-76E72D38BCF7}"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7" name="矩形 6"/>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582400" y="6448086"/>
            <a:ext cx="516821" cy="365125"/>
          </a:xfrm>
        </p:spPr>
        <p:txBody>
          <a:bodyPr/>
          <a:lstStyle/>
          <a:p>
            <a:fld id="{C0769ECE-14F6-B44C-AB5F-842EA3B12E2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2B5B00-8025-AE41-88B7-0BC3F4ED76E6}" type="datetime1">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C772C8-1056-2341-AA68-F2FFD5C4DB5A}" type="datetime1">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C9CFA0-D1BA-2843-B14B-9C580317DF3D}" type="datetime1">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69DF6D-9FE2-B440-9C76-D302D7167537}" type="datetime1">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EFFFC-6CFC-0941-B024-B1B181AE2591}" type="datetime1">
              <a:rPr lang="en-US" smtClean="0"/>
              <a:t>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AFEE9-3DF7-BD44-B207-F4E83BF21D4D}" type="datetime1">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69ECE-14F6-B44C-AB5F-842EA3B12E2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166019"/>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11A5C9-8F94-CE43-BBDA-6798EFCC3910}" type="datetime1">
              <a:rPr lang="en-US" smtClean="0"/>
              <a:t>12/6/2019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420038" y="5326857"/>
            <a:ext cx="516821" cy="365125"/>
          </a:xfrm>
          <a:prstGeom prst="rect">
            <a:avLst/>
          </a:prstGeom>
          <a:noFill/>
        </p:spPr>
        <p:txBody>
          <a:bodyPr vert="horz" lIns="91440" tIns="45720" rIns="91440" bIns="45720" rtlCol="0" anchor="ctr"/>
          <a:lstStyle>
            <a:lvl1pPr algn="r">
              <a:defRPr sz="1200" b="0" i="1">
                <a:solidFill>
                  <a:schemeClr val="bg2">
                    <a:lumMod val="25000"/>
                  </a:schemeClr>
                </a:solidFill>
                <a:latin typeface="Times New Roman"/>
                <a:cs typeface="Times New Roman"/>
              </a:defRPr>
            </a:lvl1pPr>
          </a:lstStyle>
          <a:p>
            <a:fld id="{ADE0491D-6F70-FC46-9B26-A043A78F976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p:titleStyle>
    <p:bodyStyle>
      <a:lvl1pPr marL="342900" indent="-342900" algn="l" defTabSz="457200" rtl="0" eaLnBrk="1" latinLnBrk="0" hangingPunct="1">
        <a:spcBef>
          <a:spcPct val="20000"/>
        </a:spcBef>
        <a:buFont typeface="Arial"/>
        <a:buChar char="•"/>
        <a:defRPr sz="3200" kern="1200">
          <a:solidFill>
            <a:schemeClr val="bg2">
              <a:lumMod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2">
              <a:lumMod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24.jpeg"/><Relationship Id="rId4" Type="http://schemas.openxmlformats.org/officeDocument/2006/relationships/image" Target="../media/image29.emf"/><Relationship Id="rId9" Type="http://schemas.openxmlformats.org/officeDocument/2006/relationships/image" Target="../media/image34.em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42.emf"/><Relationship Id="rId10" Type="http://schemas.openxmlformats.org/officeDocument/2006/relationships/image" Target="../media/image46.emf"/><Relationship Id="rId4" Type="http://schemas.openxmlformats.org/officeDocument/2006/relationships/image" Target="../media/image41.emf"/><Relationship Id="rId9" Type="http://schemas.openxmlformats.org/officeDocument/2006/relationships/image" Target="../media/image4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png"/><Relationship Id="rId7"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png"/><Relationship Id="rId9" Type="http://schemas.openxmlformats.org/officeDocument/2006/relationships/image" Target="../media/image53.emf"/></Relationships>
</file>

<file path=ppt/slides/_rels/slide2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7.png"/><Relationship Id="rId7" Type="http://schemas.openxmlformats.org/officeDocument/2006/relationships/image" Target="../media/image49.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7.emf"/></Relationships>
</file>

<file path=ppt/slides/_rels/slide22.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47.png"/><Relationship Id="rId7"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7.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6.emf"/><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20.jpe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6.tmp"/><Relationship Id="rId3" Type="http://schemas.openxmlformats.org/officeDocument/2006/relationships/image" Target="../media/image71.png"/><Relationship Id="rId7" Type="http://schemas.openxmlformats.org/officeDocument/2006/relationships/image" Target="../media/image75.tmp"/><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8.tmp"/></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7.tmp"/><Relationship Id="rId7"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1.emf"/><Relationship Id="rId4" Type="http://schemas.openxmlformats.org/officeDocument/2006/relationships/image" Target="../media/image80.emf"/></Relationships>
</file>

<file path=ppt/slides/_rels/slide37.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2.emf"/><Relationship Id="rId4" Type="http://schemas.openxmlformats.org/officeDocument/2006/relationships/image" Target="../media/image81.emf"/></Relationships>
</file>

<file path=ppt/slides/_rels/slide38.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84.tmp"/></Relationships>
</file>

<file path=ppt/slides/_rels/slide39.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86.tmp"/></Relationships>
</file>

<file path=ppt/slides/_rels/slide41.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2.xml"/><Relationship Id="rId5" Type="http://schemas.openxmlformats.org/officeDocument/2006/relationships/image" Target="../media/image90.tmp"/><Relationship Id="rId4" Type="http://schemas.openxmlformats.org/officeDocument/2006/relationships/image" Target="../media/image89.tmp"/></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5.png"/><Relationship Id="rId1" Type="http://schemas.openxmlformats.org/officeDocument/2006/relationships/slideLayout" Target="../slideLayouts/slideLayout3.xml"/><Relationship Id="rId5" Type="http://schemas.openxmlformats.org/officeDocument/2006/relationships/image" Target="../media/image97.jpe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9887" y="994718"/>
            <a:ext cx="10390910" cy="1576191"/>
          </a:xfrm>
          <a:noFill/>
        </p:spPr>
        <p:txBody>
          <a:bodyPr>
            <a:normAutofit fontScale="90000"/>
          </a:bodyPr>
          <a:lstStyle/>
          <a:p>
            <a:pPr algn="r">
              <a:lnSpc>
                <a:spcPct val="150000"/>
              </a:lnSpc>
            </a:pPr>
            <a:r>
              <a:rPr lang="en-US" altLang="zh-CN" sz="3200" dirty="0">
                <a:solidFill>
                  <a:srgbClr val="002142"/>
                </a:solidFill>
              </a:rPr>
              <a:t>Hardware/Software Co-Exploration of Neural Architecture</a:t>
            </a:r>
            <a:br>
              <a:rPr lang="en-US" altLang="zh-CN" sz="3200" dirty="0">
                <a:solidFill>
                  <a:srgbClr val="002142"/>
                </a:solidFill>
              </a:rPr>
            </a:br>
            <a:r>
              <a:rPr lang="en-US" altLang="zh-CN" sz="2800" b="0" dirty="0">
                <a:solidFill>
                  <a:srgbClr val="002142"/>
                </a:solidFill>
                <a:effectLst/>
              </a:rPr>
              <a:t>—— Published and Ongoing Works</a:t>
            </a:r>
            <a:endParaRPr lang="en-US" sz="2800" b="0" baseline="30000" dirty="0">
              <a:solidFill>
                <a:srgbClr val="002142"/>
              </a:solidFill>
              <a:effectLst/>
            </a:endParaRPr>
          </a:p>
        </p:txBody>
      </p:sp>
      <p:sp>
        <p:nvSpPr>
          <p:cNvPr id="5" name="Subtitle 2"/>
          <p:cNvSpPr txBox="1">
            <a:spLocks/>
          </p:cNvSpPr>
          <p:nvPr/>
        </p:nvSpPr>
        <p:spPr>
          <a:xfrm>
            <a:off x="9290957" y="2998223"/>
            <a:ext cx="2189711" cy="82939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ltLang="zh-CN" sz="2000" dirty="0">
                <a:solidFill>
                  <a:schemeClr val="bg2">
                    <a:lumMod val="25000"/>
                  </a:schemeClr>
                </a:solidFill>
              </a:rPr>
              <a:t>Weiwen Jiang</a:t>
            </a:r>
          </a:p>
          <a:p>
            <a:r>
              <a:rPr lang="en-US" altLang="zh-CN" sz="2000" dirty="0">
                <a:solidFill>
                  <a:schemeClr val="bg2">
                    <a:lumMod val="25000"/>
                  </a:schemeClr>
                </a:solidFill>
              </a:rPr>
              <a:t>wjiang2@nd.edu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31245" y="4635221"/>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2013</a:t>
            </a:r>
            <a:endParaRPr lang="en-US" sz="1800" dirty="0">
              <a:latin typeface="Times New Roman" panose="02020603050405020304" pitchFamily="18" charset="0"/>
              <a:cs typeface="Times New Roman" panose="02020603050405020304" pitchFamily="18" charset="0"/>
            </a:endParaRPr>
          </a:p>
        </p:txBody>
      </p:sp>
      <p:cxnSp>
        <p:nvCxnSpPr>
          <p:cNvPr id="4" name="直接箭头连接符 3"/>
          <p:cNvCxnSpPr/>
          <p:nvPr/>
        </p:nvCxnSpPr>
        <p:spPr bwMode="auto">
          <a:xfrm>
            <a:off x="1531667" y="4515091"/>
            <a:ext cx="1064219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cxnSp>
        <p:nvCxnSpPr>
          <p:cNvPr id="9" name="直接连接符 8"/>
          <p:cNvCxnSpPr/>
          <p:nvPr/>
        </p:nvCxnSpPr>
        <p:spPr bwMode="auto">
          <a:xfrm>
            <a:off x="2035287"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 name="矩形 9"/>
          <p:cNvSpPr/>
          <p:nvPr/>
        </p:nvSpPr>
        <p:spPr>
          <a:xfrm>
            <a:off x="1686473" y="4635220"/>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2012</a:t>
            </a:r>
            <a:endParaRPr lang="en-US" sz="1800" dirty="0">
              <a:latin typeface="Times New Roman" panose="02020603050405020304" pitchFamily="18" charset="0"/>
              <a:cs typeface="Times New Roman" panose="02020603050405020304" pitchFamily="18" charset="0"/>
            </a:endParaRPr>
          </a:p>
        </p:txBody>
      </p:sp>
      <p:cxnSp>
        <p:nvCxnSpPr>
          <p:cNvPr id="20" name="直接连接符 19"/>
          <p:cNvCxnSpPr/>
          <p:nvPr/>
        </p:nvCxnSpPr>
        <p:spPr bwMode="auto">
          <a:xfrm>
            <a:off x="3180059" y="430244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直接连接符 29"/>
          <p:cNvCxnSpPr/>
          <p:nvPr/>
        </p:nvCxnSpPr>
        <p:spPr bwMode="auto">
          <a:xfrm>
            <a:off x="4317742"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直接连接符 34"/>
          <p:cNvCxnSpPr/>
          <p:nvPr/>
        </p:nvCxnSpPr>
        <p:spPr bwMode="auto">
          <a:xfrm>
            <a:off x="5458970" y="430244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a:off x="6596653"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a:off x="7730793"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直接连接符 38"/>
          <p:cNvCxnSpPr/>
          <p:nvPr/>
        </p:nvCxnSpPr>
        <p:spPr bwMode="auto">
          <a:xfrm>
            <a:off x="8872021" y="430244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直接连接符 39"/>
          <p:cNvCxnSpPr/>
          <p:nvPr/>
        </p:nvCxnSpPr>
        <p:spPr bwMode="auto">
          <a:xfrm>
            <a:off x="10009704"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1" name="矩形 40"/>
          <p:cNvSpPr/>
          <p:nvPr/>
        </p:nvSpPr>
        <p:spPr>
          <a:xfrm>
            <a:off x="3976017" y="4635219"/>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2014</a:t>
            </a:r>
            <a:endParaRPr lang="en-US" sz="1800" dirty="0">
              <a:latin typeface="Times New Roman" panose="02020603050405020304" pitchFamily="18" charset="0"/>
              <a:cs typeface="Times New Roman" panose="02020603050405020304" pitchFamily="18" charset="0"/>
            </a:endParaRPr>
          </a:p>
        </p:txBody>
      </p:sp>
      <p:sp>
        <p:nvSpPr>
          <p:cNvPr id="42" name="矩形 41"/>
          <p:cNvSpPr/>
          <p:nvPr/>
        </p:nvSpPr>
        <p:spPr>
          <a:xfrm>
            <a:off x="5110156" y="4635219"/>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2015</a:t>
            </a:r>
            <a:endParaRPr lang="en-US" sz="1800" dirty="0">
              <a:latin typeface="Times New Roman" panose="02020603050405020304" pitchFamily="18" charset="0"/>
              <a:cs typeface="Times New Roman" panose="02020603050405020304" pitchFamily="18" charset="0"/>
            </a:endParaRPr>
          </a:p>
        </p:txBody>
      </p:sp>
      <p:sp>
        <p:nvSpPr>
          <p:cNvPr id="43" name="矩形 42"/>
          <p:cNvSpPr/>
          <p:nvPr/>
        </p:nvSpPr>
        <p:spPr>
          <a:xfrm>
            <a:off x="6244295" y="4635219"/>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2016</a:t>
            </a:r>
            <a:endParaRPr lang="en-US" sz="1800" dirty="0">
              <a:latin typeface="Times New Roman" panose="02020603050405020304" pitchFamily="18" charset="0"/>
              <a:cs typeface="Times New Roman" panose="02020603050405020304" pitchFamily="18" charset="0"/>
            </a:endParaRPr>
          </a:p>
        </p:txBody>
      </p:sp>
      <p:sp>
        <p:nvSpPr>
          <p:cNvPr id="44" name="矩形 43"/>
          <p:cNvSpPr/>
          <p:nvPr/>
        </p:nvSpPr>
        <p:spPr>
          <a:xfrm>
            <a:off x="7381979" y="4635219"/>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2017</a:t>
            </a:r>
            <a:endParaRPr lang="en-US" sz="1800" dirty="0">
              <a:latin typeface="Times New Roman" panose="02020603050405020304" pitchFamily="18" charset="0"/>
              <a:cs typeface="Times New Roman" panose="02020603050405020304" pitchFamily="18" charset="0"/>
            </a:endParaRPr>
          </a:p>
        </p:txBody>
      </p:sp>
      <p:sp>
        <p:nvSpPr>
          <p:cNvPr id="45" name="矩形 44"/>
          <p:cNvSpPr/>
          <p:nvPr/>
        </p:nvSpPr>
        <p:spPr>
          <a:xfrm>
            <a:off x="8523207" y="4635219"/>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2018</a:t>
            </a:r>
            <a:endParaRPr lang="en-US" sz="1800" dirty="0">
              <a:latin typeface="Times New Roman" panose="02020603050405020304" pitchFamily="18" charset="0"/>
              <a:cs typeface="Times New Roman" panose="02020603050405020304" pitchFamily="18" charset="0"/>
            </a:endParaRPr>
          </a:p>
        </p:txBody>
      </p:sp>
      <p:sp>
        <p:nvSpPr>
          <p:cNvPr id="46" name="矩形 45"/>
          <p:cNvSpPr/>
          <p:nvPr/>
        </p:nvSpPr>
        <p:spPr>
          <a:xfrm>
            <a:off x="9664435" y="4635219"/>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2019</a:t>
            </a:r>
            <a:endParaRPr lang="en-US" sz="1800" dirty="0">
              <a:latin typeface="Times New Roman" panose="02020603050405020304" pitchFamily="18" charset="0"/>
              <a:cs typeface="Times New Roman" panose="02020603050405020304" pitchFamily="18" charset="0"/>
            </a:endParaRPr>
          </a:p>
        </p:txBody>
      </p:sp>
      <p:sp>
        <p:nvSpPr>
          <p:cNvPr id="49" name="矩形 48"/>
          <p:cNvSpPr/>
          <p:nvPr/>
        </p:nvSpPr>
        <p:spPr>
          <a:xfrm>
            <a:off x="2204386" y="4991188"/>
            <a:ext cx="964133"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a:latin typeface="Times New Roman" panose="02020603050405020304" pitchFamily="18" charset="0"/>
                <a:cs typeface="Times New Roman" panose="02020603050405020304" pitchFamily="18" charset="0"/>
              </a:rPr>
              <a:t>AlexNet</a:t>
            </a:r>
            <a:endParaRPr lang="en-US" sz="1800" dirty="0">
              <a:latin typeface="Times New Roman" panose="02020603050405020304" pitchFamily="18" charset="0"/>
              <a:cs typeface="Times New Roman" panose="02020603050405020304" pitchFamily="18" charset="0"/>
            </a:endParaRPr>
          </a:p>
        </p:txBody>
      </p:sp>
      <p:sp>
        <p:nvSpPr>
          <p:cNvPr id="63" name="矩形 62"/>
          <p:cNvSpPr/>
          <p:nvPr/>
        </p:nvSpPr>
        <p:spPr>
          <a:xfrm>
            <a:off x="6211238" y="5007434"/>
            <a:ext cx="1309644"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a:latin typeface="Times New Roman" panose="02020603050405020304" pitchFamily="18" charset="0"/>
                <a:cs typeface="Times New Roman" panose="02020603050405020304" pitchFamily="18" charset="0"/>
              </a:rPr>
              <a:t>GoogLeNet</a:t>
            </a:r>
            <a:endParaRPr lang="en-US" sz="1800" dirty="0">
              <a:latin typeface="Times New Roman" panose="02020603050405020304" pitchFamily="18" charset="0"/>
              <a:cs typeface="Times New Roman" panose="02020603050405020304" pitchFamily="18" charset="0"/>
            </a:endParaRPr>
          </a:p>
        </p:txBody>
      </p:sp>
      <p:sp>
        <p:nvSpPr>
          <p:cNvPr id="61" name="矩形 60"/>
          <p:cNvSpPr/>
          <p:nvPr/>
        </p:nvSpPr>
        <p:spPr>
          <a:xfrm>
            <a:off x="4890054" y="5007434"/>
            <a:ext cx="1086098"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a:latin typeface="Times New Roman" panose="02020603050405020304" pitchFamily="18" charset="0"/>
                <a:cs typeface="Times New Roman" panose="02020603050405020304" pitchFamily="18" charset="0"/>
              </a:rPr>
              <a:t>VGGNet</a:t>
            </a:r>
            <a:endParaRPr lang="en-US" sz="1800" dirty="0">
              <a:latin typeface="Times New Roman" panose="02020603050405020304" pitchFamily="18" charset="0"/>
              <a:cs typeface="Times New Roman" panose="02020603050405020304" pitchFamily="18" charset="0"/>
            </a:endParaRPr>
          </a:p>
        </p:txBody>
      </p:sp>
      <p:sp>
        <p:nvSpPr>
          <p:cNvPr id="64" name="矩形 63"/>
          <p:cNvSpPr/>
          <p:nvPr/>
        </p:nvSpPr>
        <p:spPr>
          <a:xfrm>
            <a:off x="3648493" y="5011499"/>
            <a:ext cx="834804"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a:latin typeface="Times New Roman" panose="02020603050405020304" pitchFamily="18" charset="0"/>
                <a:cs typeface="Times New Roman" panose="02020603050405020304" pitchFamily="18" charset="0"/>
              </a:rPr>
              <a:t>ZFNet</a:t>
            </a:r>
            <a:endParaRPr lang="en-US" sz="1800" dirty="0">
              <a:latin typeface="Times New Roman" panose="02020603050405020304" pitchFamily="18" charset="0"/>
              <a:cs typeface="Times New Roman" panose="02020603050405020304" pitchFamily="18" charset="0"/>
            </a:endParaRPr>
          </a:p>
        </p:txBody>
      </p:sp>
      <p:cxnSp>
        <p:nvCxnSpPr>
          <p:cNvPr id="17" name="直接连接符 16"/>
          <p:cNvCxnSpPr>
            <a:endCxn id="49" idx="0"/>
          </p:cNvCxnSpPr>
          <p:nvPr/>
        </p:nvCxnSpPr>
        <p:spPr bwMode="auto">
          <a:xfrm>
            <a:off x="2041917" y="4515091"/>
            <a:ext cx="644536" cy="4760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直接连接符 69"/>
          <p:cNvCxnSpPr>
            <a:endCxn id="64" idx="0"/>
          </p:cNvCxnSpPr>
          <p:nvPr/>
        </p:nvCxnSpPr>
        <p:spPr bwMode="auto">
          <a:xfrm>
            <a:off x="3172017" y="4515091"/>
            <a:ext cx="893878" cy="4964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直接连接符 73"/>
          <p:cNvCxnSpPr>
            <a:endCxn id="61" idx="0"/>
          </p:cNvCxnSpPr>
          <p:nvPr/>
        </p:nvCxnSpPr>
        <p:spPr bwMode="auto">
          <a:xfrm>
            <a:off x="4337037" y="4522039"/>
            <a:ext cx="1096066" cy="4853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直接连接符 78"/>
          <p:cNvCxnSpPr>
            <a:endCxn id="63" idx="0"/>
          </p:cNvCxnSpPr>
          <p:nvPr/>
        </p:nvCxnSpPr>
        <p:spPr bwMode="auto">
          <a:xfrm>
            <a:off x="5458970" y="4515091"/>
            <a:ext cx="1407090" cy="49234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直接连接符 49"/>
          <p:cNvCxnSpPr/>
          <p:nvPr/>
        </p:nvCxnSpPr>
        <p:spPr bwMode="auto">
          <a:xfrm>
            <a:off x="11147624" y="4302440"/>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1" name="矩形 50"/>
          <p:cNvSpPr/>
          <p:nvPr/>
        </p:nvSpPr>
        <p:spPr>
          <a:xfrm>
            <a:off x="10798810" y="4627877"/>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2020</a:t>
            </a:r>
            <a:endParaRPr lang="en-US" sz="1800" dirty="0">
              <a:latin typeface="Times New Roman" panose="02020603050405020304" pitchFamily="18" charset="0"/>
              <a:cs typeface="Times New Roman" panose="02020603050405020304" pitchFamily="18" charset="0"/>
            </a:endParaRPr>
          </a:p>
        </p:txBody>
      </p:sp>
      <p:sp>
        <p:nvSpPr>
          <p:cNvPr id="130" name="Rectangle 129"/>
          <p:cNvSpPr/>
          <p:nvPr/>
        </p:nvSpPr>
        <p:spPr>
          <a:xfrm>
            <a:off x="83002" y="4727742"/>
            <a:ext cx="1409360" cy="707886"/>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I. Human</a:t>
            </a:r>
          </a:p>
          <a:p>
            <a:r>
              <a:rPr lang="en-US" altLang="zh-CN" sz="2000" b="1" dirty="0">
                <a:latin typeface="Times New Roman" panose="02020603050405020304" pitchFamily="18" charset="0"/>
                <a:cs typeface="Times New Roman" panose="02020603050405020304" pitchFamily="18" charset="0"/>
              </a:rPr>
              <a:t>    Invented</a:t>
            </a:r>
            <a:endParaRPr lang="zh-CN" altLang="en-US" sz="2000" dirty="0"/>
          </a:p>
        </p:txBody>
      </p:sp>
      <p:sp>
        <p:nvSpPr>
          <p:cNvPr id="131" name="Rectangle 130"/>
          <p:cNvSpPr/>
          <p:nvPr/>
        </p:nvSpPr>
        <p:spPr>
          <a:xfrm>
            <a:off x="103216" y="3306610"/>
            <a:ext cx="3626955" cy="707886"/>
          </a:xfrm>
          <a:prstGeom prst="rect">
            <a:avLst/>
          </a:prstGeom>
        </p:spPr>
        <p:txBody>
          <a:bodyPr wrap="none">
            <a:spAutoFit/>
          </a:bodyPr>
          <a:lstStyle/>
          <a:p>
            <a:r>
              <a:rPr lang="en-US" altLang="zh-CN" sz="2000" b="1" dirty="0">
                <a:solidFill>
                  <a:srgbClr val="7030A0"/>
                </a:solidFill>
                <a:latin typeface="Times New Roman" panose="02020603050405020304" pitchFamily="18" charset="0"/>
                <a:cs typeface="Times New Roman" panose="02020603050405020304" pitchFamily="18" charset="0"/>
              </a:rPr>
              <a:t>II. Pure Automatically Explore </a:t>
            </a:r>
            <a:br>
              <a:rPr lang="en-US" altLang="zh-CN" sz="2000" b="1" dirty="0">
                <a:solidFill>
                  <a:srgbClr val="7030A0"/>
                </a:solidFill>
                <a:latin typeface="Times New Roman" panose="02020603050405020304" pitchFamily="18" charset="0"/>
                <a:cs typeface="Times New Roman" panose="02020603050405020304" pitchFamily="18" charset="0"/>
              </a:rPr>
            </a:br>
            <a:r>
              <a:rPr lang="en-US" altLang="zh-CN" sz="2000" b="1" dirty="0">
                <a:solidFill>
                  <a:srgbClr val="7030A0"/>
                </a:solidFill>
                <a:latin typeface="Times New Roman" panose="02020603050405020304" pitchFamily="18" charset="0"/>
                <a:cs typeface="Times New Roman" panose="02020603050405020304" pitchFamily="18" charset="0"/>
              </a:rPr>
              <a:t>     Neural Architecture Space</a:t>
            </a:r>
            <a:endParaRPr lang="zh-CN" altLang="en-US" sz="2000" dirty="0">
              <a:solidFill>
                <a:srgbClr val="7030A0"/>
              </a:solidFill>
            </a:endParaRPr>
          </a:p>
        </p:txBody>
      </p:sp>
      <p:grpSp>
        <p:nvGrpSpPr>
          <p:cNvPr id="156" name="Group 155"/>
          <p:cNvGrpSpPr/>
          <p:nvPr/>
        </p:nvGrpSpPr>
        <p:grpSpPr>
          <a:xfrm>
            <a:off x="97990" y="1518535"/>
            <a:ext cx="11964891" cy="3486017"/>
            <a:chOff x="-29010" y="2666436"/>
            <a:chExt cx="11964891" cy="3486017"/>
          </a:xfrm>
        </p:grpSpPr>
        <p:sp>
          <p:nvSpPr>
            <p:cNvPr id="2" name="矩形 1"/>
            <p:cNvSpPr/>
            <p:nvPr/>
          </p:nvSpPr>
          <p:spPr bwMode="auto">
            <a:xfrm>
              <a:off x="9394165" y="5207269"/>
              <a:ext cx="1975272" cy="945184"/>
            </a:xfrm>
            <a:prstGeom prst="rect">
              <a:avLst/>
            </a:prstGeom>
            <a:solidFill>
              <a:schemeClr val="bg1">
                <a:alpha val="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7" name="直接连接符 6"/>
            <p:cNvCxnSpPr/>
            <p:nvPr/>
          </p:nvCxnSpPr>
          <p:spPr bwMode="auto">
            <a:xfrm flipH="1" flipV="1">
              <a:off x="4160377" y="4074642"/>
              <a:ext cx="5233794" cy="11326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flipV="1">
              <a:off x="11369437" y="4063279"/>
              <a:ext cx="174863" cy="114399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2" name="Rectangle 131"/>
            <p:cNvSpPr/>
            <p:nvPr/>
          </p:nvSpPr>
          <p:spPr>
            <a:xfrm>
              <a:off x="-29010" y="2970126"/>
              <a:ext cx="3638368" cy="707886"/>
            </a:xfrm>
            <a:prstGeom prst="rect">
              <a:avLst/>
            </a:prstGeom>
          </p:spPr>
          <p:txBody>
            <a:bodyPr wrap="none">
              <a:spAutoFit/>
            </a:bodyPr>
            <a:lstStyle/>
            <a:p>
              <a:r>
                <a:rPr lang="en-US" altLang="zh-CN" sz="2000" b="1" dirty="0">
                  <a:solidFill>
                    <a:srgbClr val="0070C0"/>
                  </a:solidFill>
                  <a:latin typeface="Times New Roman" panose="02020603050405020304" pitchFamily="18" charset="0"/>
                  <a:cs typeface="Times New Roman" panose="02020603050405020304" pitchFamily="18" charset="0"/>
                </a:rPr>
                <a:t>III. Hardware-Aware</a:t>
              </a:r>
            </a:p>
            <a:p>
              <a:r>
                <a:rPr lang="en-US" altLang="zh-CN" sz="2000" b="1" dirty="0">
                  <a:solidFill>
                    <a:srgbClr val="0070C0"/>
                  </a:solidFill>
                  <a:latin typeface="Times New Roman" panose="02020603050405020304" pitchFamily="18" charset="0"/>
                  <a:cs typeface="Times New Roman" panose="02020603050405020304" pitchFamily="18" charset="0"/>
                </a:rPr>
                <a:t>       Neural Architecture Search</a:t>
              </a:r>
              <a:endParaRPr lang="zh-CN" altLang="en-US" sz="2000" dirty="0">
                <a:solidFill>
                  <a:srgbClr val="0070C0"/>
                </a:solidFill>
              </a:endParaRPr>
            </a:p>
          </p:txBody>
        </p:sp>
        <p:grpSp>
          <p:nvGrpSpPr>
            <p:cNvPr id="155" name="Group 154"/>
            <p:cNvGrpSpPr/>
            <p:nvPr/>
          </p:nvGrpSpPr>
          <p:grpSpPr>
            <a:xfrm>
              <a:off x="76356" y="2666436"/>
              <a:ext cx="11859525" cy="1870548"/>
              <a:chOff x="76356" y="2666436"/>
              <a:chExt cx="11859525" cy="1870548"/>
            </a:xfrm>
          </p:grpSpPr>
          <p:sp>
            <p:nvSpPr>
              <p:cNvPr id="69" name="矩形 68"/>
              <p:cNvSpPr/>
              <p:nvPr/>
            </p:nvSpPr>
            <p:spPr>
              <a:xfrm>
                <a:off x="6975291" y="4142166"/>
                <a:ext cx="1101584"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2018.Nov</a:t>
                </a:r>
                <a:endParaRPr lang="en-US" sz="1800" dirty="0">
                  <a:latin typeface="Times New Roman" panose="02020603050405020304" pitchFamily="18" charset="0"/>
                  <a:cs typeface="Times New Roman" panose="02020603050405020304" pitchFamily="18" charset="0"/>
                </a:endParaRPr>
              </a:p>
            </p:txBody>
          </p:sp>
          <p:cxnSp>
            <p:nvCxnSpPr>
              <p:cNvPr id="67" name="直接连接符 66"/>
              <p:cNvCxnSpPr/>
              <p:nvPr/>
            </p:nvCxnSpPr>
            <p:spPr bwMode="auto">
              <a:xfrm>
                <a:off x="7565444" y="386199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82" name="组合 81"/>
              <p:cNvGrpSpPr/>
              <p:nvPr/>
            </p:nvGrpSpPr>
            <p:grpSpPr>
              <a:xfrm>
                <a:off x="8149086" y="2731050"/>
                <a:ext cx="1712280" cy="1395263"/>
                <a:chOff x="5747226" y="2676591"/>
                <a:chExt cx="1704588" cy="1395263"/>
              </a:xfrm>
            </p:grpSpPr>
            <p:sp>
              <p:nvSpPr>
                <p:cNvPr id="85" name="椭圆 84"/>
                <p:cNvSpPr/>
                <p:nvPr/>
              </p:nvSpPr>
              <p:spPr bwMode="auto">
                <a:xfrm>
                  <a:off x="7102314" y="3904538"/>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87" name="矩形 86"/>
                <p:cNvSpPr/>
                <p:nvPr/>
              </p:nvSpPr>
              <p:spPr>
                <a:xfrm>
                  <a:off x="5747226" y="2676591"/>
                  <a:ext cx="1704588" cy="707886"/>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2000" dirty="0" err="1">
                      <a:solidFill>
                        <a:schemeClr val="bg1"/>
                      </a:solidFill>
                      <a:latin typeface="Times New Roman" panose="02020603050405020304" pitchFamily="18" charset="0"/>
                      <a:cs typeface="Times New Roman" panose="02020603050405020304" pitchFamily="18" charset="0"/>
                    </a:rPr>
                    <a:t>proxylessNAS</a:t>
                  </a:r>
                  <a:endParaRPr lang="en-US" altLang="zh-CN" sz="2000" dirty="0">
                    <a:solidFill>
                      <a:schemeClr val="bg1"/>
                    </a:solidFill>
                    <a:latin typeface="Times New Roman" panose="02020603050405020304" pitchFamily="18" charset="0"/>
                    <a:cs typeface="Times New Roman" panose="02020603050405020304" pitchFamily="18" charset="0"/>
                  </a:endParaRPr>
                </a:p>
                <a:p>
                  <a:pPr algn="ctr"/>
                  <a:r>
                    <a:rPr lang="en-US" altLang="zh-CN" sz="2000" dirty="0">
                      <a:solidFill>
                        <a:schemeClr val="bg1"/>
                      </a:solidFill>
                      <a:latin typeface="Times New Roman" panose="02020603050405020304" pitchFamily="18" charset="0"/>
                      <a:cs typeface="Times New Roman" panose="02020603050405020304" pitchFamily="18" charset="0"/>
                    </a:rPr>
                    <a:t>from</a:t>
                  </a:r>
                  <a:r>
                    <a:rPr lang="en-US" altLang="zh-CN" sz="2000" b="1" dirty="0">
                      <a:solidFill>
                        <a:schemeClr val="bg1"/>
                      </a:solidFill>
                      <a:latin typeface="Times New Roman" panose="02020603050405020304" pitchFamily="18" charset="0"/>
                      <a:cs typeface="Times New Roman" panose="02020603050405020304" pitchFamily="18" charset="0"/>
                    </a:rPr>
                    <a:t> MIT</a:t>
                  </a:r>
                </a:p>
              </p:txBody>
            </p:sp>
            <p:cxnSp>
              <p:nvCxnSpPr>
                <p:cNvPr id="89" name="直接连接符 88"/>
                <p:cNvCxnSpPr>
                  <a:stCxn id="85" idx="4"/>
                </p:cNvCxnSpPr>
                <p:nvPr/>
              </p:nvCxnSpPr>
              <p:spPr bwMode="auto">
                <a:xfrm flipV="1">
                  <a:off x="7185972" y="3623866"/>
                  <a:ext cx="0" cy="447988"/>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90" name="直接连接符 89"/>
                <p:cNvCxnSpPr/>
                <p:nvPr/>
              </p:nvCxnSpPr>
              <p:spPr bwMode="auto">
                <a:xfrm>
                  <a:off x="5747226" y="3402066"/>
                  <a:ext cx="1438746" cy="221800"/>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91" name="直接连接符 90"/>
                <p:cNvCxnSpPr/>
                <p:nvPr/>
              </p:nvCxnSpPr>
              <p:spPr bwMode="auto">
                <a:xfrm flipV="1">
                  <a:off x="7185972" y="3389090"/>
                  <a:ext cx="265842" cy="234512"/>
                </a:xfrm>
                <a:prstGeom prst="line">
                  <a:avLst/>
                </a:prstGeom>
                <a:solidFill>
                  <a:schemeClr val="accent1"/>
                </a:solidFill>
                <a:ln w="9525" cap="flat" cmpd="sng" algn="ctr">
                  <a:solidFill>
                    <a:srgbClr val="0070C0"/>
                  </a:solidFill>
                  <a:prstDash val="solid"/>
                  <a:round/>
                  <a:headEnd type="none" w="med" len="med"/>
                  <a:tailEnd type="none" w="med" len="med"/>
                </a:ln>
                <a:effectLst/>
              </p:spPr>
            </p:cxnSp>
          </p:grpSp>
          <p:sp>
            <p:nvSpPr>
              <p:cNvPr id="93" name="矩形 92"/>
              <p:cNvSpPr/>
              <p:nvPr/>
            </p:nvSpPr>
            <p:spPr>
              <a:xfrm>
                <a:off x="8702567" y="4133784"/>
                <a:ext cx="1075936"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2018.D</a:t>
                </a:r>
                <a:r>
                  <a:rPr lang="en-US" altLang="zh-CN" sz="1800" dirty="0">
                    <a:latin typeface="Times New Roman" panose="02020603050405020304" pitchFamily="18" charset="0"/>
                    <a:ea typeface="ＭＳ Ｐゴシック" pitchFamily="-108" charset="-128"/>
                    <a:cs typeface="Times New Roman" panose="02020603050405020304" pitchFamily="18" charset="0"/>
                  </a:rPr>
                  <a:t>ec</a:t>
                </a:r>
                <a:endParaRPr lang="en-US" sz="1800" dirty="0">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a:off x="9292720" y="3853609"/>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54" name="Group 153"/>
              <p:cNvGrpSpPr/>
              <p:nvPr/>
            </p:nvGrpSpPr>
            <p:grpSpPr>
              <a:xfrm>
                <a:off x="9943099" y="2666436"/>
                <a:ext cx="1714655" cy="1477125"/>
                <a:chOff x="9943099" y="2666436"/>
                <a:chExt cx="1714655" cy="1477125"/>
              </a:xfrm>
            </p:grpSpPr>
            <p:grpSp>
              <p:nvGrpSpPr>
                <p:cNvPr id="97" name="组合 96"/>
                <p:cNvGrpSpPr/>
                <p:nvPr/>
              </p:nvGrpSpPr>
              <p:grpSpPr>
                <a:xfrm>
                  <a:off x="9943099" y="2666436"/>
                  <a:ext cx="1714655" cy="1477125"/>
                  <a:chOff x="5577231" y="2576164"/>
                  <a:chExt cx="1706949" cy="1477125"/>
                </a:xfrm>
              </p:grpSpPr>
              <p:sp>
                <p:nvSpPr>
                  <p:cNvPr id="99" name="矩形 98"/>
                  <p:cNvSpPr/>
                  <p:nvPr/>
                </p:nvSpPr>
                <p:spPr>
                  <a:xfrm>
                    <a:off x="5774455" y="2576164"/>
                    <a:ext cx="1509725" cy="923330"/>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1800" dirty="0" err="1">
                        <a:solidFill>
                          <a:schemeClr val="bg1"/>
                        </a:solidFill>
                        <a:latin typeface="Times New Roman" panose="02020603050405020304" pitchFamily="18" charset="0"/>
                        <a:cs typeface="Times New Roman" panose="02020603050405020304" pitchFamily="18" charset="0"/>
                      </a:rPr>
                      <a:t>FBNet</a:t>
                    </a:r>
                    <a:endParaRPr lang="en-US" altLang="zh-CN" sz="1800" dirty="0">
                      <a:solidFill>
                        <a:schemeClr val="bg1"/>
                      </a:solidFill>
                      <a:latin typeface="Times New Roman" panose="02020603050405020304" pitchFamily="18" charset="0"/>
                      <a:cs typeface="Times New Roman" panose="02020603050405020304" pitchFamily="18" charset="0"/>
                    </a:endParaRPr>
                  </a:p>
                  <a:p>
                    <a:pPr algn="ctr"/>
                    <a:r>
                      <a:rPr lang="en-US" altLang="zh-CN" sz="1800" dirty="0">
                        <a:solidFill>
                          <a:schemeClr val="bg1"/>
                        </a:solidFill>
                        <a:latin typeface="Times New Roman" panose="02020603050405020304" pitchFamily="18" charset="0"/>
                        <a:cs typeface="Times New Roman" panose="02020603050405020304" pitchFamily="18" charset="0"/>
                      </a:rPr>
                      <a:t>from </a:t>
                    </a:r>
                    <a:r>
                      <a:rPr lang="en-US" altLang="zh-CN" sz="1800" b="1" dirty="0">
                        <a:solidFill>
                          <a:schemeClr val="bg1"/>
                        </a:solidFill>
                        <a:latin typeface="Times New Roman" panose="02020603050405020304" pitchFamily="18" charset="0"/>
                        <a:cs typeface="Times New Roman" panose="02020603050405020304" pitchFamily="18" charset="0"/>
                      </a:rPr>
                      <a:t>UCB </a:t>
                    </a:r>
                    <a:r>
                      <a:rPr lang="en-US" altLang="zh-CN" sz="1800" dirty="0">
                        <a:solidFill>
                          <a:schemeClr val="bg1"/>
                        </a:solidFill>
                        <a:latin typeface="Times New Roman" panose="02020603050405020304" pitchFamily="18" charset="0"/>
                        <a:cs typeface="Times New Roman" panose="02020603050405020304" pitchFamily="18" charset="0"/>
                      </a:rPr>
                      <a:t>&amp; </a:t>
                    </a:r>
                    <a:r>
                      <a:rPr lang="en-US" altLang="zh-CN" sz="1800" b="1" dirty="0">
                        <a:solidFill>
                          <a:schemeClr val="bg1"/>
                        </a:solidFill>
                        <a:latin typeface="Times New Roman" panose="02020603050405020304" pitchFamily="18" charset="0"/>
                        <a:cs typeface="Times New Roman" panose="02020603050405020304" pitchFamily="18" charset="0"/>
                      </a:rPr>
                      <a:t>Facebook</a:t>
                    </a:r>
                  </a:p>
                </p:txBody>
              </p:sp>
              <p:sp>
                <p:nvSpPr>
                  <p:cNvPr id="98" name="椭圆 97"/>
                  <p:cNvSpPr/>
                  <p:nvPr/>
                </p:nvSpPr>
                <p:spPr bwMode="auto">
                  <a:xfrm>
                    <a:off x="5577231" y="3885973"/>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cxnSp>
              <p:nvCxnSpPr>
                <p:cNvPr id="26" name="直接连接符 25"/>
                <p:cNvCxnSpPr/>
                <p:nvPr/>
              </p:nvCxnSpPr>
              <p:spPr bwMode="auto">
                <a:xfrm flipV="1">
                  <a:off x="10006426" y="3804632"/>
                  <a:ext cx="460736" cy="258649"/>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28" name="直接连接符 27"/>
                <p:cNvCxnSpPr/>
                <p:nvPr/>
              </p:nvCxnSpPr>
              <p:spPr bwMode="auto">
                <a:xfrm flipH="1" flipV="1">
                  <a:off x="10133997" y="3576389"/>
                  <a:ext cx="325949" cy="221851"/>
                </a:xfrm>
                <a:prstGeom prst="line">
                  <a:avLst/>
                </a:prstGeom>
                <a:ln>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bwMode="auto">
                <a:xfrm flipV="1">
                  <a:off x="10467162" y="3585182"/>
                  <a:ext cx="1190592" cy="219450"/>
                </a:xfrm>
                <a:prstGeom prst="line">
                  <a:avLst/>
                </a:prstGeom>
                <a:solidFill>
                  <a:schemeClr val="accent1"/>
                </a:solidFill>
                <a:ln w="9525" cap="flat" cmpd="sng" algn="ctr">
                  <a:solidFill>
                    <a:srgbClr val="0070C0"/>
                  </a:solidFill>
                  <a:prstDash val="solid"/>
                  <a:round/>
                  <a:headEnd type="none" w="med" len="med"/>
                  <a:tailEnd type="none" w="med" len="med"/>
                </a:ln>
                <a:effectLst/>
              </p:spPr>
            </p:cxnSp>
          </p:grpSp>
          <p:cxnSp>
            <p:nvCxnSpPr>
              <p:cNvPr id="104" name="直接连接符 103"/>
              <p:cNvCxnSpPr/>
              <p:nvPr/>
            </p:nvCxnSpPr>
            <p:spPr bwMode="auto">
              <a:xfrm>
                <a:off x="11019920" y="3850628"/>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5" name="矩形 104"/>
              <p:cNvSpPr/>
              <p:nvPr/>
            </p:nvSpPr>
            <p:spPr>
              <a:xfrm>
                <a:off x="10667096" y="4167652"/>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2019</a:t>
                </a:r>
                <a:endParaRPr lang="en-US" sz="1800" dirty="0">
                  <a:latin typeface="Times New Roman" panose="02020603050405020304" pitchFamily="18" charset="0"/>
                  <a:cs typeface="Times New Roman" panose="02020603050405020304" pitchFamily="18" charset="0"/>
                </a:endParaRPr>
              </a:p>
            </p:txBody>
          </p:sp>
          <p:sp>
            <p:nvSpPr>
              <p:cNvPr id="107" name="矩形 106"/>
              <p:cNvSpPr/>
              <p:nvPr/>
            </p:nvSpPr>
            <p:spPr>
              <a:xfrm>
                <a:off x="5190463" y="4123357"/>
                <a:ext cx="1088760"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2018.July</a:t>
                </a:r>
                <a:endParaRPr lang="en-US" sz="1800" dirty="0">
                  <a:latin typeface="Times New Roman" panose="02020603050405020304" pitchFamily="18" charset="0"/>
                  <a:cs typeface="Times New Roman" panose="02020603050405020304" pitchFamily="18" charset="0"/>
                </a:endParaRPr>
              </a:p>
            </p:txBody>
          </p:sp>
          <p:cxnSp>
            <p:nvCxnSpPr>
              <p:cNvPr id="108" name="直接连接符 107"/>
              <p:cNvCxnSpPr/>
              <p:nvPr/>
            </p:nvCxnSpPr>
            <p:spPr bwMode="auto">
              <a:xfrm>
                <a:off x="5729387" y="3863598"/>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09" name="组合 108"/>
              <p:cNvGrpSpPr/>
              <p:nvPr/>
            </p:nvGrpSpPr>
            <p:grpSpPr>
              <a:xfrm>
                <a:off x="5341036" y="2821434"/>
                <a:ext cx="1507176" cy="1320732"/>
                <a:chOff x="6497664" y="2751122"/>
                <a:chExt cx="1500403" cy="1320732"/>
              </a:xfrm>
            </p:grpSpPr>
            <p:sp>
              <p:nvSpPr>
                <p:cNvPr id="111" name="矩形 110"/>
                <p:cNvSpPr/>
                <p:nvPr/>
              </p:nvSpPr>
              <p:spPr>
                <a:xfrm>
                  <a:off x="6497664" y="2751122"/>
                  <a:ext cx="1500403" cy="646331"/>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1800" dirty="0" err="1">
                      <a:solidFill>
                        <a:schemeClr val="bg1"/>
                      </a:solidFill>
                      <a:latin typeface="Times New Roman" panose="02020603050405020304" pitchFamily="18" charset="0"/>
                      <a:cs typeface="Times New Roman" panose="02020603050405020304" pitchFamily="18" charset="0"/>
                    </a:rPr>
                    <a:t>MnasNet</a:t>
                  </a:r>
                  <a:endParaRPr lang="en-US" altLang="zh-CN" sz="1800" dirty="0">
                    <a:solidFill>
                      <a:schemeClr val="bg1"/>
                    </a:solidFill>
                    <a:latin typeface="Times New Roman" panose="02020603050405020304" pitchFamily="18" charset="0"/>
                    <a:cs typeface="Times New Roman" panose="02020603050405020304" pitchFamily="18" charset="0"/>
                  </a:endParaRPr>
                </a:p>
                <a:p>
                  <a:pPr algn="ctr"/>
                  <a:r>
                    <a:rPr lang="en-US" altLang="zh-CN" sz="1800" dirty="0">
                      <a:solidFill>
                        <a:schemeClr val="bg1"/>
                      </a:solidFill>
                      <a:latin typeface="Times New Roman" panose="02020603050405020304" pitchFamily="18" charset="0"/>
                      <a:cs typeface="Times New Roman" panose="02020603050405020304" pitchFamily="18" charset="0"/>
                    </a:rPr>
                    <a:t>from</a:t>
                  </a:r>
                  <a:r>
                    <a:rPr lang="en-US" altLang="zh-CN" sz="1800" b="1" dirty="0">
                      <a:solidFill>
                        <a:schemeClr val="bg1"/>
                      </a:solidFill>
                      <a:latin typeface="Times New Roman" panose="02020603050405020304" pitchFamily="18" charset="0"/>
                      <a:cs typeface="Times New Roman" panose="02020603050405020304" pitchFamily="18" charset="0"/>
                    </a:rPr>
                    <a:t> Google</a:t>
                  </a:r>
                </a:p>
              </p:txBody>
            </p:sp>
            <p:cxnSp>
              <p:nvCxnSpPr>
                <p:cNvPr id="112" name="直接连接符 111"/>
                <p:cNvCxnSpPr>
                  <a:stCxn id="110" idx="4"/>
                </p:cNvCxnSpPr>
                <p:nvPr/>
              </p:nvCxnSpPr>
              <p:spPr bwMode="auto">
                <a:xfrm flipV="1">
                  <a:off x="7185972" y="3623866"/>
                  <a:ext cx="0" cy="447988"/>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113" name="直接连接符 112"/>
                <p:cNvCxnSpPr/>
                <p:nvPr/>
              </p:nvCxnSpPr>
              <p:spPr bwMode="auto">
                <a:xfrm>
                  <a:off x="6521833" y="3415042"/>
                  <a:ext cx="664139" cy="208824"/>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114" name="直接连接符 113"/>
                <p:cNvCxnSpPr/>
                <p:nvPr/>
              </p:nvCxnSpPr>
              <p:spPr bwMode="auto">
                <a:xfrm flipV="1">
                  <a:off x="7185972" y="3394118"/>
                  <a:ext cx="770491" cy="229484"/>
                </a:xfrm>
                <a:prstGeom prst="line">
                  <a:avLst/>
                </a:prstGeom>
                <a:solidFill>
                  <a:schemeClr val="accent1"/>
                </a:solidFill>
                <a:ln w="9525" cap="flat" cmpd="sng" algn="ctr">
                  <a:solidFill>
                    <a:srgbClr val="0070C0"/>
                  </a:solidFill>
                  <a:prstDash val="solid"/>
                  <a:round/>
                  <a:headEnd type="none" w="med" len="med"/>
                  <a:tailEnd type="none" w="med" len="med"/>
                </a:ln>
                <a:effectLst/>
              </p:spPr>
            </p:cxnSp>
            <p:sp>
              <p:nvSpPr>
                <p:cNvPr id="110" name="椭圆 109"/>
                <p:cNvSpPr/>
                <p:nvPr/>
              </p:nvSpPr>
              <p:spPr bwMode="auto">
                <a:xfrm>
                  <a:off x="7102314" y="3904538"/>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grpSp>
            <p:nvGrpSpPr>
              <p:cNvPr id="153" name="Group 152"/>
              <p:cNvGrpSpPr/>
              <p:nvPr/>
            </p:nvGrpSpPr>
            <p:grpSpPr>
              <a:xfrm>
                <a:off x="76356" y="4074642"/>
                <a:ext cx="11859525" cy="0"/>
                <a:chOff x="76356" y="4074642"/>
                <a:chExt cx="11859525" cy="0"/>
              </a:xfrm>
            </p:grpSpPr>
            <p:cxnSp>
              <p:nvCxnSpPr>
                <p:cNvPr id="52" name="直接箭头连接符 51"/>
                <p:cNvCxnSpPr/>
                <p:nvPr/>
              </p:nvCxnSpPr>
              <p:spPr bwMode="auto">
                <a:xfrm>
                  <a:off x="3980561" y="4074642"/>
                  <a:ext cx="7955320"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9" name="直接箭头连接符 51"/>
                <p:cNvCxnSpPr/>
                <p:nvPr/>
              </p:nvCxnSpPr>
              <p:spPr bwMode="auto">
                <a:xfrm>
                  <a:off x="76356" y="4074642"/>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grpSp>
      </p:grpSp>
      <p:cxnSp>
        <p:nvCxnSpPr>
          <p:cNvPr id="150" name="直接箭头连接符 51"/>
          <p:cNvCxnSpPr/>
          <p:nvPr/>
        </p:nvCxnSpPr>
        <p:spPr bwMode="auto">
          <a:xfrm>
            <a:off x="256825" y="4515091"/>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nvGrpSpPr>
          <p:cNvPr id="6" name="组合 5"/>
          <p:cNvGrpSpPr/>
          <p:nvPr/>
        </p:nvGrpSpPr>
        <p:grpSpPr>
          <a:xfrm>
            <a:off x="6488419" y="3435557"/>
            <a:ext cx="2230243" cy="1163192"/>
            <a:chOff x="6117915" y="2908662"/>
            <a:chExt cx="2230243" cy="1163192"/>
          </a:xfrm>
        </p:grpSpPr>
        <p:sp>
          <p:nvSpPr>
            <p:cNvPr id="81" name="椭圆 80"/>
            <p:cNvSpPr/>
            <p:nvPr/>
          </p:nvSpPr>
          <p:spPr bwMode="auto">
            <a:xfrm>
              <a:off x="7102314" y="3904538"/>
              <a:ext cx="167316" cy="167316"/>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84" name="直接连接符 83"/>
            <p:cNvCxnSpPr>
              <a:stCxn id="81" idx="4"/>
            </p:cNvCxnSpPr>
            <p:nvPr/>
          </p:nvCxnSpPr>
          <p:spPr bwMode="auto">
            <a:xfrm flipV="1">
              <a:off x="7185972" y="3775545"/>
              <a:ext cx="0" cy="296309"/>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cxnSp>
          <p:nvCxnSpPr>
            <p:cNvPr id="86" name="直接连接符 85"/>
            <p:cNvCxnSpPr/>
            <p:nvPr/>
          </p:nvCxnSpPr>
          <p:spPr bwMode="auto">
            <a:xfrm>
              <a:off x="6117915" y="3532471"/>
              <a:ext cx="1068057" cy="240859"/>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cxnSp>
          <p:nvCxnSpPr>
            <p:cNvPr id="88" name="直接连接符 87"/>
            <p:cNvCxnSpPr/>
            <p:nvPr/>
          </p:nvCxnSpPr>
          <p:spPr bwMode="auto">
            <a:xfrm flipV="1">
              <a:off x="7185972" y="3532472"/>
              <a:ext cx="1162186" cy="240595"/>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sp>
          <p:nvSpPr>
            <p:cNvPr id="83" name="矩形 82"/>
            <p:cNvSpPr/>
            <p:nvPr/>
          </p:nvSpPr>
          <p:spPr>
            <a:xfrm>
              <a:off x="6117915" y="2908662"/>
              <a:ext cx="2230243" cy="646331"/>
            </a:xfrm>
            <a:prstGeom prst="rect">
              <a:avLst/>
            </a:prstGeom>
            <a:ln/>
          </p:spPr>
          <p:style>
            <a:lnRef idx="1">
              <a:schemeClr val="accent4"/>
            </a:lnRef>
            <a:fillRef idx="3">
              <a:schemeClr val="accent4"/>
            </a:fillRef>
            <a:effectRef idx="2">
              <a:schemeClr val="accent4"/>
            </a:effectRef>
            <a:fontRef idx="minor">
              <a:schemeClr val="lt1"/>
            </a:fontRef>
          </p:style>
          <p:txBody>
            <a:bodyPr wrap="square">
              <a:spAutoFit/>
            </a:bodyPr>
            <a:lstStyle/>
            <a:p>
              <a:pPr algn="ctr"/>
              <a:r>
                <a:rPr lang="en-US" sz="1800" dirty="0">
                  <a:latin typeface="Times New Roman" panose="02020603050405020304" pitchFamily="18" charset="0"/>
                  <a:cs typeface="Times New Roman" panose="02020603050405020304" pitchFamily="18" charset="0"/>
                </a:rPr>
                <a:t>N</a:t>
              </a:r>
              <a:r>
                <a:rPr lang="en-US" altLang="zh-CN" sz="1800" dirty="0">
                  <a:latin typeface="Times New Roman" panose="02020603050405020304" pitchFamily="18" charset="0"/>
                  <a:cs typeface="Times New Roman" panose="02020603050405020304" pitchFamily="18" charset="0"/>
                </a:rPr>
                <a:t>eural Architecture Search (RL-based) </a:t>
              </a:r>
              <a:endParaRPr lang="en-US" sz="1800" dirty="0">
                <a:latin typeface="Times New Roman" panose="02020603050405020304" pitchFamily="18" charset="0"/>
                <a:cs typeface="Times New Roman" panose="02020603050405020304" pitchFamily="18" charset="0"/>
              </a:endParaRPr>
            </a:p>
          </p:txBody>
        </p:sp>
      </p:grpSp>
      <p:sp>
        <p:nvSpPr>
          <p:cNvPr id="92" name="椭圆 109"/>
          <p:cNvSpPr/>
          <p:nvPr/>
        </p:nvSpPr>
        <p:spPr bwMode="auto">
          <a:xfrm>
            <a:off x="6077372" y="2839332"/>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95" name="椭圆 109"/>
          <p:cNvSpPr/>
          <p:nvPr/>
        </p:nvSpPr>
        <p:spPr bwMode="auto">
          <a:xfrm>
            <a:off x="9633744" y="2818563"/>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96" name="椭圆 109"/>
          <p:cNvSpPr/>
          <p:nvPr/>
        </p:nvSpPr>
        <p:spPr bwMode="auto">
          <a:xfrm>
            <a:off x="10070099" y="2834701"/>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100"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Evolution of Exploring Deep Neural Architectures</a:t>
            </a:r>
            <a:endParaRPr lang="zh-CN" altLang="en-US" sz="3200" dirty="0"/>
          </a:p>
        </p:txBody>
      </p:sp>
    </p:spTree>
    <p:extLst>
      <p:ext uri="{BB962C8B-B14F-4D97-AF65-F5344CB8AC3E}">
        <p14:creationId xmlns:p14="http://schemas.microsoft.com/office/powerpoint/2010/main" val="339385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92" grpId="0" animBg="1"/>
      <p:bldP spid="95" grpId="0" animBg="1"/>
      <p:bldP spid="9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Image result for Imag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555" y="5326536"/>
            <a:ext cx="3559774" cy="14239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lex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23" y="1072630"/>
            <a:ext cx="3884630" cy="13404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797142" y="2413030"/>
            <a:ext cx="4008381" cy="1740792"/>
            <a:chOff x="-6218143" y="5904476"/>
            <a:chExt cx="4008381" cy="1740792"/>
          </a:xfrm>
        </p:grpSpPr>
        <p:pic>
          <p:nvPicPr>
            <p:cNvPr id="1030" name="Picture 6" descr="Image result for VGG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8143" y="5904476"/>
              <a:ext cx="2964392" cy="174079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742319" y="6990649"/>
              <a:ext cx="1532557" cy="400110"/>
            </a:xfrm>
            <a:prstGeom prst="rect">
              <a:avLst/>
            </a:prstGeom>
            <a:solidFill>
              <a:schemeClr val="bg1"/>
            </a:solidFill>
            <a:ln w="28575">
              <a:solidFill>
                <a:schemeClr val="tx1"/>
              </a:solidFill>
            </a:ln>
          </p:spPr>
          <p:txBody>
            <a:bodyPr wrap="square">
              <a:spAutoFit/>
            </a:bodyPr>
            <a:lstStyle/>
            <a:p>
              <a:pPr algn="ctr"/>
              <a:r>
                <a:rPr lang="en-US" sz="2000" dirty="0" err="1">
                  <a:latin typeface="Times New Roman" panose="02020603050405020304" pitchFamily="18" charset="0"/>
                  <a:cs typeface="Times New Roman" panose="02020603050405020304" pitchFamily="18" charset="0"/>
                </a:rPr>
                <a:t>VGGNet</a:t>
              </a:r>
              <a:endParaRPr lang="en-US" sz="2000" dirty="0">
                <a:latin typeface="Times New Roman" panose="02020603050405020304" pitchFamily="18" charset="0"/>
                <a:cs typeface="Times New Roman" panose="02020603050405020304" pitchFamily="18" charset="0"/>
              </a:endParaRPr>
            </a:p>
          </p:txBody>
        </p:sp>
      </p:grpSp>
      <p:sp>
        <p:nvSpPr>
          <p:cNvPr id="17" name="矩形 16"/>
          <p:cNvSpPr/>
          <p:nvPr/>
        </p:nvSpPr>
        <p:spPr>
          <a:xfrm>
            <a:off x="3478059" y="2063311"/>
            <a:ext cx="1327464" cy="400110"/>
          </a:xfrm>
          <a:prstGeom prst="rect">
            <a:avLst/>
          </a:prstGeom>
          <a:solidFill>
            <a:schemeClr val="bg1"/>
          </a:solidFill>
          <a:ln w="28575">
            <a:solidFill>
              <a:schemeClr val="tx1"/>
            </a:solidFill>
          </a:ln>
        </p:spPr>
        <p:txBody>
          <a:bodyPr wrap="square">
            <a:spAutoFit/>
          </a:bodyPr>
          <a:lstStyle/>
          <a:p>
            <a:pPr algn="ctr"/>
            <a:r>
              <a:rPr lang="en-US" sz="2000" dirty="0" err="1">
                <a:latin typeface="Times New Roman" panose="02020603050405020304" pitchFamily="18" charset="0"/>
                <a:cs typeface="Times New Roman" panose="02020603050405020304" pitchFamily="18" charset="0"/>
              </a:rPr>
              <a:t>AlexNet</a:t>
            </a:r>
            <a:endParaRPr lang="en-US" sz="2000" dirty="0">
              <a:latin typeface="Times New Roman" panose="02020603050405020304" pitchFamily="18" charset="0"/>
              <a:cs typeface="Times New Roman" panose="02020603050405020304" pitchFamily="18" charset="0"/>
            </a:endParaRPr>
          </a:p>
        </p:txBody>
      </p:sp>
      <p:sp>
        <p:nvSpPr>
          <p:cNvPr id="52" name="矩形 51"/>
          <p:cNvSpPr/>
          <p:nvPr/>
        </p:nvSpPr>
        <p:spPr>
          <a:xfrm>
            <a:off x="1875203" y="3534205"/>
            <a:ext cx="1415772" cy="830997"/>
          </a:xfrm>
          <a:prstGeom prst="rect">
            <a:avLst/>
          </a:prstGeom>
        </p:spPr>
        <p:txBody>
          <a:bodyPr wrap="square">
            <a:spAutoFit/>
          </a:bodyPr>
          <a:lstStyle/>
          <a:p>
            <a:pPr algn="ctr"/>
            <a:r>
              <a:rPr lang="en-US" sz="4800" dirty="0">
                <a:latin typeface="Times New Roman" panose="02020603050405020304" pitchFamily="18" charset="0"/>
                <a:ea typeface="ＭＳ Ｐゴシック" pitchFamily="-108" charset="-128"/>
                <a:cs typeface="Times New Roman" panose="02020603050405020304" pitchFamily="18" charset="0"/>
              </a:rPr>
              <a:t>……</a:t>
            </a:r>
          </a:p>
        </p:txBody>
      </p:sp>
      <p:grpSp>
        <p:nvGrpSpPr>
          <p:cNvPr id="4" name="Group 3"/>
          <p:cNvGrpSpPr/>
          <p:nvPr/>
        </p:nvGrpSpPr>
        <p:grpSpPr>
          <a:xfrm>
            <a:off x="337023" y="1072630"/>
            <a:ext cx="4596927" cy="3265202"/>
            <a:chOff x="6553200" y="1171469"/>
            <a:chExt cx="5215467" cy="3836604"/>
          </a:xfrm>
        </p:grpSpPr>
        <p:cxnSp>
          <p:nvCxnSpPr>
            <p:cNvPr id="27" name="直接连接符 26"/>
            <p:cNvCxnSpPr/>
            <p:nvPr/>
          </p:nvCxnSpPr>
          <p:spPr bwMode="auto">
            <a:xfrm>
              <a:off x="6553200" y="1171469"/>
              <a:ext cx="521546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直接连接符 29"/>
            <p:cNvCxnSpPr/>
            <p:nvPr/>
          </p:nvCxnSpPr>
          <p:spPr bwMode="auto">
            <a:xfrm>
              <a:off x="11768667" y="1171469"/>
              <a:ext cx="0" cy="383660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flipH="1">
              <a:off x="6553200" y="5008073"/>
              <a:ext cx="521546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 name="Straight Connector 2"/>
            <p:cNvCxnSpPr/>
            <p:nvPr/>
          </p:nvCxnSpPr>
          <p:spPr bwMode="auto">
            <a:xfrm>
              <a:off x="6553200" y="1171469"/>
              <a:ext cx="0" cy="3836604"/>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aphicFrame>
        <p:nvGraphicFramePr>
          <p:cNvPr id="5" name="Table 4"/>
          <p:cNvGraphicFramePr>
            <a:graphicFrameLocks noGrp="1"/>
          </p:cNvGraphicFramePr>
          <p:nvPr/>
        </p:nvGraphicFramePr>
        <p:xfrm>
          <a:off x="5523196" y="5581406"/>
          <a:ext cx="6451412" cy="1169040"/>
        </p:xfrm>
        <a:graphic>
          <a:graphicData uri="http://schemas.openxmlformats.org/drawingml/2006/table">
            <a:tbl>
              <a:tblPr firstRow="1" bandRow="1">
                <a:effectLst/>
                <a:tableStyleId>{5C22544A-7EE6-4342-B048-85BDC9FD1C3A}</a:tableStyleId>
              </a:tblPr>
              <a:tblGrid>
                <a:gridCol w="6451412">
                  <a:extLst>
                    <a:ext uri="{9D8B030D-6E8A-4147-A177-3AD203B41FA5}">
                      <a16:colId xmlns:a16="http://schemas.microsoft.com/office/drawing/2014/main" val="271238702"/>
                    </a:ext>
                  </a:extLst>
                </a:gridCol>
              </a:tblGrid>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dirty="0">
                          <a:solidFill>
                            <a:schemeClr val="tx1"/>
                          </a:solidFill>
                          <a:latin typeface="Times New Roman" panose="02020603050405020304" pitchFamily="18" charset="0"/>
                          <a:cs typeface="Times New Roman" panose="02020603050405020304" pitchFamily="18" charset="0"/>
                        </a:rPr>
                        <a:t>Domain knowledge and excessive</a:t>
                      </a:r>
                      <a:r>
                        <a:rPr lang="en-US" altLang="zh-CN" sz="2000" b="1" baseline="0" dirty="0">
                          <a:solidFill>
                            <a:schemeClr val="tx1"/>
                          </a:solidFill>
                          <a:latin typeface="Times New Roman" panose="02020603050405020304" pitchFamily="18" charset="0"/>
                          <a:cs typeface="Times New Roman" panose="02020603050405020304" pitchFamily="18" charset="0"/>
                        </a:rPr>
                        <a:t> labor</a:t>
                      </a:r>
                      <a:endParaRPr lang="en-US" altLang="zh-CN" sz="20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21859120"/>
                  </a:ext>
                </a:extLst>
              </a:tr>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dirty="0">
                          <a:solidFill>
                            <a:schemeClr val="tx1"/>
                          </a:solidFill>
                          <a:latin typeface="Times New Roman" panose="02020603050405020304" pitchFamily="18" charset="0"/>
                          <a:cs typeface="Times New Roman" panose="02020603050405020304" pitchFamily="18" charset="0"/>
                        </a:rPr>
                        <a:t>It is impossible to manually</a:t>
                      </a:r>
                      <a:r>
                        <a:rPr lang="en-US" altLang="zh-CN" sz="2000" b="1" baseline="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design specific</a:t>
                      </a:r>
                      <a:r>
                        <a:rPr lang="en-US" altLang="zh-CN" sz="2000" b="1" baseline="0"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arch.</a:t>
                      </a:r>
                      <a:r>
                        <a:rPr lang="en-US" altLang="zh-CN" sz="2000" b="1" baseline="0" dirty="0">
                          <a:solidFill>
                            <a:schemeClr val="tx1"/>
                          </a:solidFill>
                          <a:latin typeface="Times New Roman" panose="02020603050405020304" pitchFamily="18" charset="0"/>
                          <a:cs typeface="Times New Roman" panose="02020603050405020304" pitchFamily="18" charset="0"/>
                        </a:rPr>
                        <a:t> for </a:t>
                      </a:r>
                      <a:r>
                        <a:rPr lang="en-US" altLang="zh-CN" sz="2000" b="1" dirty="0">
                          <a:solidFill>
                            <a:schemeClr val="tx1"/>
                          </a:solidFill>
                          <a:latin typeface="Times New Roman" panose="02020603050405020304" pitchFamily="18" charset="0"/>
                          <a:cs typeface="Times New Roman" panose="02020603050405020304" pitchFamily="18" charset="0"/>
                        </a:rPr>
                        <a:t>dedicated</a:t>
                      </a:r>
                      <a:r>
                        <a:rPr lang="en-US" altLang="zh-CN" sz="2000" b="1" baseline="0" dirty="0">
                          <a:solidFill>
                            <a:schemeClr val="tx1"/>
                          </a:solidFill>
                          <a:latin typeface="Times New Roman" panose="02020603050405020304" pitchFamily="18" charset="0"/>
                          <a:cs typeface="Times New Roman" panose="02020603050405020304" pitchFamily="18" charset="0"/>
                        </a:rPr>
                        <a:t> application in the era of AI democratization</a:t>
                      </a:r>
                      <a:endParaRPr lang="en-US" altLang="zh-CN" sz="20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394"/>
                  </a:ext>
                </a:extLst>
              </a:tr>
            </a:tbl>
          </a:graphicData>
        </a:graphic>
      </p:graphicFrame>
      <p:sp>
        <p:nvSpPr>
          <p:cNvPr id="10" name="Rectangle 9"/>
          <p:cNvSpPr/>
          <p:nvPr/>
        </p:nvSpPr>
        <p:spPr>
          <a:xfrm>
            <a:off x="5516763" y="5171934"/>
            <a:ext cx="1051891"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Problem</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14" name="Down Arrow 13"/>
          <p:cNvSpPr/>
          <p:nvPr/>
        </p:nvSpPr>
        <p:spPr bwMode="auto">
          <a:xfrm>
            <a:off x="1992123" y="4347469"/>
            <a:ext cx="1360638" cy="963304"/>
          </a:xfrm>
          <a:prstGeom prst="downArrow">
            <a:avLst>
              <a:gd name="adj1" fmla="val 50000"/>
              <a:gd name="adj2" fmla="val 2231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51" name="矩形 50"/>
          <p:cNvSpPr/>
          <p:nvPr/>
        </p:nvSpPr>
        <p:spPr>
          <a:xfrm>
            <a:off x="337023" y="4335506"/>
            <a:ext cx="4596927" cy="400110"/>
          </a:xfrm>
          <a:prstGeom prst="rect">
            <a:avLst/>
          </a:prstGeom>
          <a:solidFill>
            <a:schemeClr val="bg1"/>
          </a:solidFill>
          <a:ln>
            <a:solidFill>
              <a:schemeClr val="tx1"/>
            </a:solidFill>
          </a:ln>
        </p:spPr>
        <p:txBody>
          <a:bodyPr wrap="square">
            <a:spAutoFit/>
          </a:bodyPr>
          <a:lstStyle/>
          <a:p>
            <a:pPr algn="ctr"/>
            <a:r>
              <a:rPr lang="en-US" sz="2000" dirty="0">
                <a:latin typeface="Times New Roman" panose="02020603050405020304" pitchFamily="18" charset="0"/>
                <a:cs typeface="Times New Roman" panose="02020603050405020304" pitchFamily="18" charset="0"/>
              </a:rPr>
              <a:t>Design arch. for </a:t>
            </a:r>
            <a:r>
              <a:rPr lang="en-US" altLang="zh-CN" sz="2000" dirty="0">
                <a:latin typeface="Times New Roman" panose="02020603050405020304" pitchFamily="18" charset="0"/>
                <a:cs typeface="Times New Roman" panose="02020603050405020304" pitchFamily="18" charset="0"/>
              </a:rPr>
              <a:t>dedicated</a:t>
            </a:r>
            <a:r>
              <a:rPr lang="en-US" sz="2000" dirty="0">
                <a:latin typeface="Times New Roman" panose="02020603050405020304" pitchFamily="18" charset="0"/>
                <a:cs typeface="Times New Roman" panose="02020603050405020304" pitchFamily="18" charset="0"/>
              </a:rPr>
              <a:t> application</a:t>
            </a:r>
          </a:p>
        </p:txBody>
      </p:sp>
      <p:grpSp>
        <p:nvGrpSpPr>
          <p:cNvPr id="6" name="Group 5"/>
          <p:cNvGrpSpPr/>
          <p:nvPr/>
        </p:nvGrpSpPr>
        <p:grpSpPr>
          <a:xfrm>
            <a:off x="6520447" y="1325605"/>
            <a:ext cx="4514850" cy="3517877"/>
            <a:chOff x="6520447" y="1325605"/>
            <a:chExt cx="4514850" cy="3517877"/>
          </a:xfrm>
        </p:grpSpPr>
        <p:sp>
          <p:nvSpPr>
            <p:cNvPr id="37" name="TextBox 36"/>
            <p:cNvSpPr txBox="1"/>
            <p:nvPr/>
          </p:nvSpPr>
          <p:spPr>
            <a:xfrm>
              <a:off x="7229884" y="4443372"/>
              <a:ext cx="3095976"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Era of AI Democratization</a:t>
              </a:r>
            </a:p>
          </p:txBody>
        </p:sp>
        <p:pic>
          <p:nvPicPr>
            <p:cNvPr id="2050" name="Picture 2" descr="https://cn.bing.com/th?id=OIP.06IE39yuNnEIeAaNrBwpdQHaE8&amp;pid=Api&amp;rs=1&amp;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0447" y="1325605"/>
              <a:ext cx="4514850" cy="300990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Phase I: Human Invented</a:t>
            </a:r>
            <a:endParaRPr lang="zh-CN" altLang="en-US" sz="3200" dirty="0"/>
          </a:p>
        </p:txBody>
      </p:sp>
    </p:spTree>
    <p:extLst>
      <p:ext uri="{BB962C8B-B14F-4D97-AF65-F5344CB8AC3E}">
        <p14:creationId xmlns:p14="http://schemas.microsoft.com/office/powerpoint/2010/main" val="182061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descr="æ¥çæºå¾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034" y="3968923"/>
            <a:ext cx="1270200" cy="12702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p:cNvGrpSpPr/>
          <p:nvPr/>
        </p:nvGrpSpPr>
        <p:grpSpPr>
          <a:xfrm>
            <a:off x="7284482" y="1634588"/>
            <a:ext cx="4841264" cy="4644313"/>
            <a:chOff x="7284482" y="1634588"/>
            <a:chExt cx="4841264" cy="4644313"/>
          </a:xfrm>
        </p:grpSpPr>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482" y="1634588"/>
              <a:ext cx="4841264" cy="4527691"/>
            </a:xfrm>
            <a:prstGeom prst="rect">
              <a:avLst/>
            </a:prstGeom>
          </p:spPr>
        </p:pic>
        <p:sp>
          <p:nvSpPr>
            <p:cNvPr id="23" name="Rectangle 22"/>
            <p:cNvSpPr/>
            <p:nvPr/>
          </p:nvSpPr>
          <p:spPr>
            <a:xfrm>
              <a:off x="8331776" y="5694126"/>
              <a:ext cx="2805576" cy="584775"/>
            </a:xfrm>
            <a:prstGeom prst="rect">
              <a:avLst/>
            </a:prstGeom>
          </p:spPr>
          <p:txBody>
            <a:bodyPr wrap="none">
              <a:spAutoFit/>
            </a:bodyPr>
            <a:lstStyle/>
            <a:p>
              <a:pPr algn="ctr"/>
              <a:r>
                <a:rPr lang="zh-CN" altLang="en-US" sz="1600" dirty="0">
                  <a:solidFill>
                    <a:srgbClr val="0070C0"/>
                  </a:solidFill>
                  <a:latin typeface="Times New Roman" panose="02020603050405020304" pitchFamily="18" charset="0"/>
                  <a:cs typeface="Times New Roman" panose="02020603050405020304" pitchFamily="18" charset="0"/>
                </a:rPr>
                <a:t>Intelligent </a:t>
              </a:r>
              <a:r>
                <a:rPr lang="en-US" altLang="zh-CN" sz="1600" dirty="0">
                  <a:solidFill>
                    <a:srgbClr val="0070C0"/>
                  </a:solidFill>
                  <a:latin typeface="Times New Roman" panose="02020603050405020304" pitchFamily="18" charset="0"/>
                  <a:cs typeface="Times New Roman" panose="02020603050405020304" pitchFamily="18" charset="0"/>
                </a:rPr>
                <a:t>Edge</a:t>
              </a:r>
              <a:br>
                <a:rPr lang="en-US" altLang="zh-CN" sz="1600" dirty="0">
                  <a:solidFill>
                    <a:srgbClr val="0070C0"/>
                  </a:solidFill>
                  <a:latin typeface="Times New Roman" panose="02020603050405020304" pitchFamily="18" charset="0"/>
                  <a:cs typeface="Times New Roman" panose="02020603050405020304" pitchFamily="18" charset="0"/>
                </a:rPr>
              </a:br>
              <a:r>
                <a:rPr lang="en-US" altLang="zh-CN" sz="1600" dirty="0">
                  <a:solidFill>
                    <a:srgbClr val="0070C0"/>
                  </a:solidFill>
                  <a:latin typeface="Times New Roman" panose="02020603050405020304" pitchFamily="18" charset="0"/>
                  <a:cs typeface="Times New Roman" panose="02020603050405020304" pitchFamily="18" charset="0"/>
                </a:rPr>
                <a:t>with Limited Computing Power</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grpSp>
      <p:grpSp>
        <p:nvGrpSpPr>
          <p:cNvPr id="32" name="组合 31"/>
          <p:cNvGrpSpPr/>
          <p:nvPr/>
        </p:nvGrpSpPr>
        <p:grpSpPr>
          <a:xfrm>
            <a:off x="63333" y="1239125"/>
            <a:ext cx="4321111" cy="2989247"/>
            <a:chOff x="212594" y="1530996"/>
            <a:chExt cx="4796307" cy="3317974"/>
          </a:xfrm>
        </p:grpSpPr>
        <p:sp>
          <p:nvSpPr>
            <p:cNvPr id="2" name="圆角矩形 1"/>
            <p:cNvSpPr/>
            <p:nvPr/>
          </p:nvSpPr>
          <p:spPr bwMode="auto">
            <a:xfrm>
              <a:off x="212594" y="2453797"/>
              <a:ext cx="1622740" cy="1251091"/>
            </a:xfrm>
            <a:prstGeom prst="roundRect">
              <a:avLst/>
            </a:prstGeom>
            <a:solidFill>
              <a:srgbClr val="FEBA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Controller (RNN)</a:t>
              </a:r>
              <a:endPar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6" name="圆角矩形 5"/>
            <p:cNvSpPr/>
            <p:nvPr/>
          </p:nvSpPr>
          <p:spPr bwMode="auto">
            <a:xfrm>
              <a:off x="2558048" y="2453796"/>
              <a:ext cx="2450853" cy="1251091"/>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T</a:t>
              </a:r>
              <a:r>
                <a:rPr kumimoji="0" lang="en-US" altLang="zh-CN"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rain a child network</a:t>
              </a:r>
              <a:r>
                <a:rPr kumimoji="0" lang="en-US" altLang="zh-CN" sz="1600" b="0" i="0" u="none" strike="noStrike" cap="none" normalizeH="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 with architecture</a:t>
              </a:r>
            </a:p>
            <a:p>
              <a:pPr marL="0" marR="0" indent="0" algn="ctr" defTabSz="914400" rtl="0" eaLnBrk="0" fontAlgn="base" latinLnBrk="0" hangingPunct="0">
                <a:lnSpc>
                  <a:spcPct val="100000"/>
                </a:lnSpc>
                <a:spcBef>
                  <a:spcPct val="0"/>
                </a:spcBef>
                <a:spcAft>
                  <a:spcPct val="0"/>
                </a:spcAft>
                <a:buClrTx/>
                <a:buSzTx/>
                <a:buFontTx/>
                <a:buNone/>
                <a:tabLst/>
              </a:pPr>
              <a:r>
                <a:rPr lang="en-US" sz="1600" baseline="0" dirty="0">
                  <a:latin typeface="Times New Roman" panose="02020603050405020304" pitchFamily="18" charset="0"/>
                  <a:ea typeface="ＭＳ Ｐゴシック" pitchFamily="-108" charset="-128"/>
                  <a:cs typeface="Times New Roman" panose="02020603050405020304" pitchFamily="18" charset="0"/>
                </a:rPr>
                <a:t>NN</a:t>
              </a:r>
              <a:r>
                <a:rPr lang="en-US" sz="1600" dirty="0">
                  <a:latin typeface="Times New Roman" panose="02020603050405020304" pitchFamily="18" charset="0"/>
                  <a:ea typeface="ＭＳ Ｐゴシック" pitchFamily="-108" charset="-128"/>
                  <a:cs typeface="Times New Roman" panose="02020603050405020304" pitchFamily="18" charset="0"/>
                </a:rPr>
                <a:t> to get accuracy A</a:t>
              </a:r>
              <a:endPar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7" name="肘形连接符 6"/>
            <p:cNvCxnSpPr>
              <a:stCxn id="2" idx="0"/>
              <a:endCxn id="6" idx="0"/>
            </p:cNvCxnSpPr>
            <p:nvPr/>
          </p:nvCxnSpPr>
          <p:spPr bwMode="auto">
            <a:xfrm rot="5400000" flipH="1" flipV="1">
              <a:off x="2403719" y="1074042"/>
              <a:ext cx="1" cy="2759511"/>
            </a:xfrm>
            <a:prstGeom prst="bentConnector3">
              <a:avLst>
                <a:gd name="adj1" fmla="val 22860100000"/>
              </a:avLst>
            </a:prstGeom>
            <a:solidFill>
              <a:schemeClr val="accent1"/>
            </a:solidFill>
            <a:ln w="12700" cap="flat" cmpd="sng" algn="ctr">
              <a:solidFill>
                <a:schemeClr val="tx1"/>
              </a:solidFill>
              <a:prstDash val="solid"/>
              <a:round/>
              <a:headEnd type="none" w="med" len="med"/>
              <a:tailEnd type="triangle"/>
            </a:ln>
            <a:effectLst/>
          </p:spPr>
        </p:cxnSp>
        <p:cxnSp>
          <p:nvCxnSpPr>
            <p:cNvPr id="14" name="肘形连接符 13"/>
            <p:cNvCxnSpPr>
              <a:stCxn id="6" idx="2"/>
              <a:endCxn id="2" idx="2"/>
            </p:cNvCxnSpPr>
            <p:nvPr/>
          </p:nvCxnSpPr>
          <p:spPr bwMode="auto">
            <a:xfrm rot="5400000">
              <a:off x="2403720" y="2325133"/>
              <a:ext cx="1" cy="2759511"/>
            </a:xfrm>
            <a:prstGeom prst="bentConnector3">
              <a:avLst>
                <a:gd name="adj1" fmla="val 22860100000"/>
              </a:avLst>
            </a:prstGeom>
            <a:solidFill>
              <a:schemeClr val="accent1"/>
            </a:solidFill>
            <a:ln w="9525" cap="flat" cmpd="sng" algn="ctr">
              <a:solidFill>
                <a:schemeClr val="tx1"/>
              </a:solidFill>
              <a:prstDash val="solid"/>
              <a:round/>
              <a:headEnd type="none" w="med" len="med"/>
              <a:tailEnd type="triangle"/>
            </a:ln>
            <a:effectLst/>
          </p:spPr>
        </p:cxnSp>
        <p:sp>
          <p:nvSpPr>
            <p:cNvPr id="15" name="矩形 14"/>
            <p:cNvSpPr/>
            <p:nvPr/>
          </p:nvSpPr>
          <p:spPr>
            <a:xfrm>
              <a:off x="1150742" y="1530996"/>
              <a:ext cx="2551889" cy="649083"/>
            </a:xfrm>
            <a:prstGeom prst="rect">
              <a:avLst/>
            </a:prstGeom>
          </p:spPr>
          <p:txBody>
            <a:bodyPr wrap="squar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Sample architecture NN with probability p</a:t>
              </a:r>
            </a:p>
          </p:txBody>
        </p:sp>
        <p:sp>
          <p:nvSpPr>
            <p:cNvPr id="18" name="矩形 17"/>
            <p:cNvSpPr/>
            <p:nvPr/>
          </p:nvSpPr>
          <p:spPr>
            <a:xfrm>
              <a:off x="1058307" y="4017973"/>
              <a:ext cx="2736760" cy="830997"/>
            </a:xfrm>
            <a:prstGeom prst="rect">
              <a:avLst/>
            </a:prstGeom>
          </p:spPr>
          <p:txBody>
            <a:bodyPr wrap="squar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Compute gradient of p and scale it by A to update </a:t>
              </a:r>
              <a:br>
                <a:rPr lang="en-US" sz="1600" dirty="0">
                  <a:latin typeface="Times New Roman" panose="02020603050405020304" pitchFamily="18" charset="0"/>
                  <a:ea typeface="ＭＳ Ｐゴシック" pitchFamily="-108" charset="-128"/>
                  <a:cs typeface="Times New Roman" panose="02020603050405020304" pitchFamily="18" charset="0"/>
                </a:rPr>
              </a:br>
              <a:r>
                <a:rPr lang="en-US" sz="1600" dirty="0">
                  <a:latin typeface="Times New Roman" panose="02020603050405020304" pitchFamily="18" charset="0"/>
                  <a:ea typeface="ＭＳ Ｐゴシック" pitchFamily="-108" charset="-128"/>
                  <a:cs typeface="Times New Roman" panose="02020603050405020304" pitchFamily="18" charset="0"/>
                </a:rPr>
                <a:t>the controller </a:t>
              </a:r>
            </a:p>
          </p:txBody>
        </p:sp>
      </p:grpSp>
      <p:sp>
        <p:nvSpPr>
          <p:cNvPr id="19" name="矩形 18"/>
          <p:cNvSpPr/>
          <p:nvPr/>
        </p:nvSpPr>
        <p:spPr>
          <a:xfrm>
            <a:off x="0" y="6581001"/>
            <a:ext cx="10084159" cy="276999"/>
          </a:xfrm>
          <a:prstGeom prst="rect">
            <a:avLst/>
          </a:prstGeom>
        </p:spPr>
        <p:txBody>
          <a:bodyPr wrap="square">
            <a:spAutoFit/>
          </a:bodyPr>
          <a:lstStyle/>
          <a:p>
            <a:r>
              <a:rPr lang="en-US" sz="1200" b="1" dirty="0">
                <a:solidFill>
                  <a:srgbClr val="222222"/>
                </a:solidFill>
                <a:latin typeface="Times New Roman" panose="02020603050405020304" pitchFamily="18" charset="0"/>
                <a:cs typeface="Times New Roman" panose="02020603050405020304" pitchFamily="18" charset="0"/>
              </a:rPr>
              <a:t>REF: </a:t>
            </a:r>
            <a:r>
              <a:rPr lang="en-US" sz="1200" dirty="0" err="1">
                <a:solidFill>
                  <a:srgbClr val="222222"/>
                </a:solidFill>
                <a:latin typeface="Times New Roman" panose="02020603050405020304" pitchFamily="18" charset="0"/>
                <a:cs typeface="Times New Roman" panose="02020603050405020304" pitchFamily="18" charset="0"/>
              </a:rPr>
              <a:t>Zoph</a:t>
            </a:r>
            <a:r>
              <a:rPr lang="en-US" sz="1200" dirty="0">
                <a:solidFill>
                  <a:srgbClr val="222222"/>
                </a:solidFill>
                <a:latin typeface="Times New Roman" panose="02020603050405020304" pitchFamily="18" charset="0"/>
                <a:cs typeface="Times New Roman" panose="02020603050405020304" pitchFamily="18" charset="0"/>
              </a:rPr>
              <a:t>, Barret, and </a:t>
            </a:r>
            <a:r>
              <a:rPr lang="en-US" sz="1200" dirty="0" err="1">
                <a:solidFill>
                  <a:srgbClr val="222222"/>
                </a:solidFill>
                <a:latin typeface="Times New Roman" panose="02020603050405020304" pitchFamily="18" charset="0"/>
                <a:cs typeface="Times New Roman" panose="02020603050405020304" pitchFamily="18" charset="0"/>
              </a:rPr>
              <a:t>Quoc</a:t>
            </a:r>
            <a:r>
              <a:rPr lang="en-US" sz="1200" dirty="0">
                <a:solidFill>
                  <a:srgbClr val="222222"/>
                </a:solidFill>
                <a:latin typeface="Times New Roman" panose="02020603050405020304" pitchFamily="18" charset="0"/>
                <a:cs typeface="Times New Roman" panose="02020603050405020304" pitchFamily="18" charset="0"/>
              </a:rPr>
              <a:t> V. Le. "Neural architecture search with reinforcement learning." </a:t>
            </a:r>
            <a:r>
              <a:rPr lang="en-US" sz="1200" i="1" dirty="0">
                <a:solidFill>
                  <a:srgbClr val="222222"/>
                </a:solidFill>
                <a:latin typeface="Times New Roman" panose="02020603050405020304" pitchFamily="18" charset="0"/>
                <a:cs typeface="Times New Roman" panose="02020603050405020304" pitchFamily="18" charset="0"/>
              </a:rPr>
              <a:t>ICLR 2017</a:t>
            </a:r>
            <a:endParaRPr lang="en-US" sz="1200" dirty="0">
              <a:latin typeface="Times New Roman" panose="02020603050405020304" pitchFamily="18" charset="0"/>
              <a:cs typeface="Times New Roman" panose="02020603050405020304" pitchFamily="18" charset="0"/>
            </a:endParaRPr>
          </a:p>
        </p:txBody>
      </p:sp>
      <p:grpSp>
        <p:nvGrpSpPr>
          <p:cNvPr id="13" name="Group 12"/>
          <p:cNvGrpSpPr/>
          <p:nvPr/>
        </p:nvGrpSpPr>
        <p:grpSpPr>
          <a:xfrm>
            <a:off x="3538029" y="1315204"/>
            <a:ext cx="3536758" cy="2498571"/>
            <a:chOff x="8557267" y="1228275"/>
            <a:chExt cx="3536758" cy="2498571"/>
          </a:xfrm>
        </p:grpSpPr>
        <p:pic>
          <p:nvPicPr>
            <p:cNvPr id="27" name="图片 26"/>
            <p:cNvPicPr>
              <a:picLocks noChangeAspect="1"/>
            </p:cNvPicPr>
            <p:nvPr/>
          </p:nvPicPr>
          <p:blipFill>
            <a:blip r:embed="rId5"/>
            <a:stretch>
              <a:fillRect/>
            </a:stretch>
          </p:blipFill>
          <p:spPr>
            <a:xfrm>
              <a:off x="8617775" y="1308096"/>
              <a:ext cx="3476250" cy="2418750"/>
            </a:xfrm>
            <a:prstGeom prst="rect">
              <a:avLst/>
            </a:prstGeom>
          </p:spPr>
        </p:pic>
        <p:sp>
          <p:nvSpPr>
            <p:cNvPr id="11" name="TextBox 10"/>
            <p:cNvSpPr txBox="1"/>
            <p:nvPr/>
          </p:nvSpPr>
          <p:spPr>
            <a:xfrm>
              <a:off x="8557267" y="1231096"/>
              <a:ext cx="1395382" cy="276999"/>
            </a:xfrm>
            <a:prstGeom prst="rect">
              <a:avLst/>
            </a:prstGeom>
            <a:solidFill>
              <a:schemeClr val="bg1"/>
            </a:solid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before convergence</a:t>
              </a:r>
              <a:endParaRPr lang="zh-CN" altLang="en-US" sz="12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10084159" y="1228275"/>
              <a:ext cx="1284775" cy="276999"/>
            </a:xfrm>
            <a:prstGeom prst="rect">
              <a:avLst/>
            </a:prstGeom>
            <a:solidFill>
              <a:schemeClr val="bg1"/>
            </a:solid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after convergence</a:t>
              </a:r>
              <a:endParaRPr lang="zh-CN" altLang="en-US" sz="1200" dirty="0">
                <a:latin typeface="Times New Roman" panose="02020603050405020304" pitchFamily="18" charset="0"/>
                <a:cs typeface="Times New Roman" panose="02020603050405020304" pitchFamily="18" charset="0"/>
              </a:endParaRPr>
            </a:p>
          </p:txBody>
        </p:sp>
      </p:grpSp>
      <p:grpSp>
        <p:nvGrpSpPr>
          <p:cNvPr id="10" name="Group 9"/>
          <p:cNvGrpSpPr/>
          <p:nvPr/>
        </p:nvGrpSpPr>
        <p:grpSpPr>
          <a:xfrm>
            <a:off x="8315150" y="2764386"/>
            <a:ext cx="2779928" cy="1909225"/>
            <a:chOff x="8409272" y="2393035"/>
            <a:chExt cx="2779928" cy="1909225"/>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047" y="2393035"/>
              <a:ext cx="1913694" cy="1378352"/>
            </a:xfrm>
            <a:prstGeom prst="rect">
              <a:avLst/>
            </a:prstGeom>
          </p:spPr>
        </p:pic>
        <p:sp>
          <p:nvSpPr>
            <p:cNvPr id="9" name="Rectangle 8"/>
            <p:cNvSpPr/>
            <p:nvPr/>
          </p:nvSpPr>
          <p:spPr>
            <a:xfrm>
              <a:off x="8409272" y="3717485"/>
              <a:ext cx="2779928" cy="584775"/>
            </a:xfrm>
            <a:prstGeom prst="rect">
              <a:avLst/>
            </a:prstGeom>
          </p:spPr>
          <p:txBody>
            <a:bodyPr wrap="none">
              <a:spAutoFit/>
            </a:bodyPr>
            <a:lstStyle/>
            <a:p>
              <a:pPr algn="ctr"/>
              <a:r>
                <a:rPr lang="zh-CN" altLang="en-US" sz="1600" dirty="0">
                  <a:latin typeface="Times New Roman" panose="02020603050405020304" pitchFamily="18" charset="0"/>
                  <a:cs typeface="Times New Roman" panose="02020603050405020304" pitchFamily="18" charset="0"/>
                </a:rPr>
                <a:t>Intelligent </a:t>
              </a:r>
              <a:r>
                <a:rPr lang="en-US" altLang="zh-CN" sz="1600" dirty="0">
                  <a:latin typeface="Times New Roman" panose="02020603050405020304" pitchFamily="18" charset="0"/>
                  <a:cs typeface="Times New Roman" panose="02020603050405020304" pitchFamily="18" charset="0"/>
                </a:rPr>
                <a:t>Cloud</a:t>
              </a:r>
            </a:p>
            <a:p>
              <a:pPr algn="ctr"/>
              <a:r>
                <a:rPr lang="en-US" altLang="zh-CN" sz="1600" dirty="0">
                  <a:latin typeface="Times New Roman" panose="02020603050405020304" pitchFamily="18" charset="0"/>
                  <a:cs typeface="Times New Roman" panose="02020603050405020304" pitchFamily="18" charset="0"/>
                </a:rPr>
                <a:t>with Enough Computing Power</a:t>
              </a:r>
              <a:endParaRPr lang="zh-CN" altLang="en-US" sz="1600" dirty="0">
                <a:latin typeface="Times New Roman" panose="02020603050405020304" pitchFamily="18" charset="0"/>
                <a:cs typeface="Times New Roman" panose="02020603050405020304" pitchFamily="18" charset="0"/>
              </a:endParaRPr>
            </a:p>
          </p:txBody>
        </p:sp>
      </p:grpSp>
      <p:sp>
        <p:nvSpPr>
          <p:cNvPr id="16" name="Rectangle 15"/>
          <p:cNvSpPr/>
          <p:nvPr/>
        </p:nvSpPr>
        <p:spPr bwMode="auto">
          <a:xfrm>
            <a:off x="8331776" y="2961473"/>
            <a:ext cx="2657651" cy="1729358"/>
          </a:xfrm>
          <a:prstGeom prst="rect">
            <a:avLst/>
          </a:prstGeom>
          <a:solidFill>
            <a:schemeClr val="bg1">
              <a:alpha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aphicFrame>
        <p:nvGraphicFramePr>
          <p:cNvPr id="26" name="Table 4"/>
          <p:cNvGraphicFramePr>
            <a:graphicFrameLocks noGrp="1"/>
          </p:cNvGraphicFramePr>
          <p:nvPr/>
        </p:nvGraphicFramePr>
        <p:xfrm>
          <a:off x="251358" y="5278334"/>
          <a:ext cx="6823429" cy="1169040"/>
        </p:xfrm>
        <a:graphic>
          <a:graphicData uri="http://schemas.openxmlformats.org/drawingml/2006/table">
            <a:tbl>
              <a:tblPr firstRow="1" bandRow="1">
                <a:effectLst/>
                <a:tableStyleId>{5C22544A-7EE6-4342-B048-85BDC9FD1C3A}</a:tableStyleId>
              </a:tblPr>
              <a:tblGrid>
                <a:gridCol w="6823429">
                  <a:extLst>
                    <a:ext uri="{9D8B030D-6E8A-4147-A177-3AD203B41FA5}">
                      <a16:colId xmlns:a16="http://schemas.microsoft.com/office/drawing/2014/main" val="271238702"/>
                    </a:ext>
                  </a:extLst>
                </a:gridCol>
              </a:tblGrid>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u="none" baseline="0" dirty="0">
                          <a:solidFill>
                            <a:schemeClr val="tx1"/>
                          </a:solidFill>
                          <a:latin typeface="Times New Roman" panose="02020603050405020304" pitchFamily="18" charset="0"/>
                          <a:cs typeface="Times New Roman" panose="02020603050405020304" pitchFamily="18" charset="0"/>
                        </a:rPr>
                        <a:t>No constraint on hardware resource consumed</a:t>
                      </a:r>
                      <a:endParaRPr lang="en-US" altLang="zh-CN" sz="2000" b="1" u="none"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21859120"/>
                  </a:ext>
                </a:extLst>
              </a:tr>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dirty="0">
                          <a:solidFill>
                            <a:schemeClr val="tx1"/>
                          </a:solidFill>
                          <a:latin typeface="Times New Roman" panose="02020603050405020304" pitchFamily="18" charset="0"/>
                          <a:cs typeface="Times New Roman" panose="02020603050405020304" pitchFamily="18" charset="0"/>
                        </a:rPr>
                        <a:t>NAS </a:t>
                      </a:r>
                      <a:r>
                        <a:rPr lang="en-US" altLang="zh-CN" sz="2000" b="1" baseline="0" dirty="0">
                          <a:solidFill>
                            <a:schemeClr val="tx1"/>
                          </a:solidFill>
                          <a:latin typeface="Times New Roman" panose="02020603050405020304" pitchFamily="18" charset="0"/>
                          <a:cs typeface="Times New Roman" panose="02020603050405020304" pitchFamily="18" charset="0"/>
                        </a:rPr>
                        <a:t>may not meet the design specifications in resource constraint environment</a:t>
                      </a:r>
                      <a:endParaRPr lang="en-US" altLang="zh-CN" sz="2000" b="1" u="sng"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394"/>
                  </a:ext>
                </a:extLst>
              </a:tr>
            </a:tbl>
          </a:graphicData>
        </a:graphic>
      </p:graphicFrame>
      <p:sp>
        <p:nvSpPr>
          <p:cNvPr id="29" name="Rectangle 9"/>
          <p:cNvSpPr/>
          <p:nvPr/>
        </p:nvSpPr>
        <p:spPr>
          <a:xfrm>
            <a:off x="258273" y="4868862"/>
            <a:ext cx="1051891"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Problem</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矩形 4"/>
          <p:cNvSpPr/>
          <p:nvPr/>
        </p:nvSpPr>
        <p:spPr bwMode="auto">
          <a:xfrm>
            <a:off x="309962" y="5687694"/>
            <a:ext cx="6577149" cy="7120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8" name="矩形 7"/>
          <p:cNvSpPr/>
          <p:nvPr/>
        </p:nvSpPr>
        <p:spPr bwMode="auto">
          <a:xfrm>
            <a:off x="4531058" y="2019869"/>
            <a:ext cx="880352" cy="4844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Identified</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NN</a:t>
            </a:r>
            <a:endParaRPr kumimoji="0" lang="zh-CN" altLang="en-US" sz="1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grpSp>
        <p:nvGrpSpPr>
          <p:cNvPr id="30" name="组合 29"/>
          <p:cNvGrpSpPr/>
          <p:nvPr/>
        </p:nvGrpSpPr>
        <p:grpSpPr>
          <a:xfrm>
            <a:off x="3735528" y="3810928"/>
            <a:ext cx="2458557" cy="924307"/>
            <a:chOff x="3735528" y="3810928"/>
            <a:chExt cx="2458557" cy="924307"/>
          </a:xfrm>
        </p:grpSpPr>
        <p:sp>
          <p:nvSpPr>
            <p:cNvPr id="22" name="右弧形箭头 21"/>
            <p:cNvSpPr/>
            <p:nvPr/>
          </p:nvSpPr>
          <p:spPr bwMode="auto">
            <a:xfrm rot="5400000">
              <a:off x="4688439" y="2858017"/>
              <a:ext cx="552735" cy="2458557"/>
            </a:xfrm>
            <a:prstGeom prst="curved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8" name="乘号 27"/>
            <p:cNvSpPr/>
            <p:nvPr/>
          </p:nvSpPr>
          <p:spPr bwMode="auto">
            <a:xfrm>
              <a:off x="4579362" y="3950488"/>
              <a:ext cx="784747" cy="784747"/>
            </a:xfrm>
            <a:prstGeom prst="mathMultiply">
              <a:avLst>
                <a:gd name="adj1" fmla="val 11346"/>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12" name="矩形 11"/>
          <p:cNvSpPr/>
          <p:nvPr/>
        </p:nvSpPr>
        <p:spPr bwMode="auto">
          <a:xfrm>
            <a:off x="4398958" y="2526135"/>
            <a:ext cx="1189042" cy="1952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虚尾箭头 16"/>
          <p:cNvSpPr/>
          <p:nvPr/>
        </p:nvSpPr>
        <p:spPr bwMode="auto">
          <a:xfrm>
            <a:off x="4702553" y="2532193"/>
            <a:ext cx="639709" cy="356159"/>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4"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rgbClr val="7030A0"/>
                </a:solidFill>
              </a:rPr>
              <a:t>Phase II: Neural Architecture Search (NAS)</a:t>
            </a:r>
            <a:endParaRPr lang="zh-CN" altLang="en-US" sz="3200" dirty="0"/>
          </a:p>
        </p:txBody>
      </p:sp>
    </p:spTree>
    <p:extLst>
      <p:ext uri="{BB962C8B-B14F-4D97-AF65-F5344CB8AC3E}">
        <p14:creationId xmlns:p14="http://schemas.microsoft.com/office/powerpoint/2010/main" val="201988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4"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par>
                          <p:cTn id="30" fill="hold">
                            <p:stCondLst>
                              <p:cond delay="1000"/>
                            </p:stCondLst>
                            <p:childTnLst>
                              <p:par>
                                <p:cTn id="31" presetID="10" presetClass="exit" presetSubtype="0" fill="hold" grpId="1" nodeType="after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par>
                          <p:cTn id="34" fill="hold">
                            <p:stCondLst>
                              <p:cond delay="1500"/>
                            </p:stCondLst>
                            <p:childTnLst>
                              <p:par>
                                <p:cTn id="35" presetID="1"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1500"/>
                            </p:stCondLst>
                            <p:childTnLst>
                              <p:par>
                                <p:cTn id="38" presetID="2" presetClass="entr" presetSubtype="4"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ppt_x"/>
                                          </p:val>
                                        </p:tav>
                                        <p:tav tm="100000">
                                          <p:val>
                                            <p:strVal val="#ppt_x"/>
                                          </p:val>
                                        </p:tav>
                                      </p:tavLst>
                                    </p:anim>
                                    <p:anim calcmode="lin" valueType="num">
                                      <p:cBhvr additive="base">
                                        <p:cTn id="4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P spid="5" grpId="0" animBg="1"/>
      <p:bldP spid="5" grpId="1" animBg="1"/>
      <p:bldP spid="8"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5"/>
          <p:cNvSpPr/>
          <p:nvPr/>
        </p:nvSpPr>
        <p:spPr bwMode="auto">
          <a:xfrm>
            <a:off x="5503031" y="1862460"/>
            <a:ext cx="3272835" cy="1251091"/>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2" name="圆角矩形 1"/>
          <p:cNvSpPr/>
          <p:nvPr/>
        </p:nvSpPr>
        <p:spPr bwMode="auto">
          <a:xfrm>
            <a:off x="229228" y="1862462"/>
            <a:ext cx="1622740" cy="1251091"/>
          </a:xfrm>
          <a:prstGeom prst="roundRect">
            <a:avLst/>
          </a:prstGeom>
          <a:solidFill>
            <a:srgbClr val="FEBA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Controller (RNN)</a:t>
            </a:r>
            <a:endPar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6" name="圆角矩形 5"/>
          <p:cNvSpPr/>
          <p:nvPr/>
        </p:nvSpPr>
        <p:spPr bwMode="auto">
          <a:xfrm>
            <a:off x="2666554" y="1862461"/>
            <a:ext cx="2358981" cy="1251091"/>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T</a:t>
            </a:r>
            <a:r>
              <a:rPr kumimoji="0" lang="en-US" altLang="zh-CN" sz="16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rain a child network</a:t>
            </a:r>
            <a:r>
              <a:rPr kumimoji="0" lang="en-US" altLang="zh-CN" sz="1600" b="0" i="0" u="none" strike="noStrike" cap="none" normalizeH="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 with architecture</a:t>
            </a:r>
          </a:p>
          <a:p>
            <a:pPr marL="0" marR="0" indent="0" algn="ctr" defTabSz="914400" rtl="0" eaLnBrk="0" fontAlgn="base" latinLnBrk="0" hangingPunct="0">
              <a:lnSpc>
                <a:spcPct val="100000"/>
              </a:lnSpc>
              <a:spcBef>
                <a:spcPct val="0"/>
              </a:spcBef>
              <a:spcAft>
                <a:spcPct val="0"/>
              </a:spcAft>
              <a:buClrTx/>
              <a:buSzTx/>
              <a:buFontTx/>
              <a:buNone/>
              <a:tabLst/>
            </a:pPr>
            <a:r>
              <a:rPr lang="en-US" sz="1600" baseline="0" dirty="0">
                <a:latin typeface="Times New Roman" panose="02020603050405020304" pitchFamily="18" charset="0"/>
                <a:ea typeface="ＭＳ Ｐゴシック" pitchFamily="-108" charset="-128"/>
                <a:cs typeface="Times New Roman" panose="02020603050405020304" pitchFamily="18" charset="0"/>
              </a:rPr>
              <a:t>NN</a:t>
            </a:r>
            <a:r>
              <a:rPr lang="en-US" sz="1600" dirty="0">
                <a:latin typeface="Times New Roman" panose="02020603050405020304" pitchFamily="18" charset="0"/>
                <a:ea typeface="ＭＳ Ｐゴシック" pitchFamily="-108" charset="-128"/>
                <a:cs typeface="Times New Roman" panose="02020603050405020304" pitchFamily="18" charset="0"/>
              </a:rPr>
              <a:t> to get accuracy </a:t>
            </a:r>
            <a:r>
              <a:rPr lang="en-US" sz="1600" b="1" dirty="0">
                <a:latin typeface="Times New Roman" panose="02020603050405020304" pitchFamily="18" charset="0"/>
                <a:ea typeface="ＭＳ Ｐゴシック" pitchFamily="-108" charset="-128"/>
                <a:cs typeface="Times New Roman" panose="02020603050405020304" pitchFamily="18" charset="0"/>
              </a:rPr>
              <a:t>A</a:t>
            </a:r>
            <a:endParaRPr kumimoji="0" lang="en-US" sz="1600" b="1"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7" name="肘形连接符 6"/>
          <p:cNvCxnSpPr>
            <a:stCxn id="2" idx="0"/>
            <a:endCxn id="6" idx="0"/>
          </p:cNvCxnSpPr>
          <p:nvPr/>
        </p:nvCxnSpPr>
        <p:spPr bwMode="auto">
          <a:xfrm rot="5400000" flipH="1" flipV="1">
            <a:off x="2443321" y="459739"/>
            <a:ext cx="1" cy="2805447"/>
          </a:xfrm>
          <a:prstGeom prst="bentConnector3">
            <a:avLst>
              <a:gd name="adj1" fmla="val 22860100000"/>
            </a:avLst>
          </a:prstGeom>
          <a:solidFill>
            <a:schemeClr val="accent1"/>
          </a:solidFill>
          <a:ln w="12700" cap="flat" cmpd="sng" algn="ctr">
            <a:solidFill>
              <a:schemeClr val="tx1"/>
            </a:solidFill>
            <a:prstDash val="solid"/>
            <a:round/>
            <a:headEnd type="none" w="med" len="med"/>
            <a:tailEnd type="triangle"/>
          </a:ln>
          <a:effectLst/>
        </p:spPr>
      </p:cxnSp>
      <p:sp>
        <p:nvSpPr>
          <p:cNvPr id="15" name="矩形 14"/>
          <p:cNvSpPr/>
          <p:nvPr/>
        </p:nvSpPr>
        <p:spPr>
          <a:xfrm>
            <a:off x="1301394" y="1038940"/>
            <a:ext cx="2283854" cy="584775"/>
          </a:xfrm>
          <a:prstGeom prst="rect">
            <a:avLst/>
          </a:prstGeom>
        </p:spPr>
        <p:txBody>
          <a:bodyPr wrap="squar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Sample architecture NN with probability p</a:t>
            </a:r>
          </a:p>
        </p:txBody>
      </p:sp>
      <p:sp>
        <p:nvSpPr>
          <p:cNvPr id="18" name="矩形 17"/>
          <p:cNvSpPr/>
          <p:nvPr/>
        </p:nvSpPr>
        <p:spPr>
          <a:xfrm>
            <a:off x="1605082" y="3634663"/>
            <a:ext cx="2736760" cy="830997"/>
          </a:xfrm>
          <a:prstGeom prst="rect">
            <a:avLst/>
          </a:prstGeom>
        </p:spPr>
        <p:txBody>
          <a:bodyPr wrap="squar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Compute gradient of p and scale it by </a:t>
            </a:r>
            <a:r>
              <a:rPr lang="en-US" sz="1600" b="1" dirty="0">
                <a:latin typeface="Times New Roman" panose="02020603050405020304" pitchFamily="18" charset="0"/>
                <a:ea typeface="ＭＳ Ｐゴシック" pitchFamily="-108" charset="-128"/>
                <a:cs typeface="Times New Roman" panose="02020603050405020304" pitchFamily="18" charset="0"/>
              </a:rPr>
              <a:t>A</a:t>
            </a:r>
            <a:r>
              <a:rPr lang="en-US" sz="1600" dirty="0">
                <a:latin typeface="Times New Roman" panose="02020603050405020304" pitchFamily="18" charset="0"/>
                <a:ea typeface="ＭＳ Ｐゴシック" pitchFamily="-108" charset="-128"/>
                <a:cs typeface="Times New Roman" panose="02020603050405020304" pitchFamily="18" charset="0"/>
              </a:rPr>
              <a:t> and </a:t>
            </a:r>
            <a:r>
              <a:rPr lang="en-US" sz="1600" b="1" dirty="0">
                <a:latin typeface="Times New Roman" panose="02020603050405020304" pitchFamily="18" charset="0"/>
                <a:ea typeface="ＭＳ Ｐゴシック" pitchFamily="-108" charset="-128"/>
                <a:cs typeface="Times New Roman" panose="02020603050405020304" pitchFamily="18" charset="0"/>
              </a:rPr>
              <a:t>E</a:t>
            </a:r>
            <a:r>
              <a:rPr lang="en-US" sz="1600" dirty="0">
                <a:latin typeface="Times New Roman" panose="02020603050405020304" pitchFamily="18" charset="0"/>
                <a:ea typeface="ＭＳ Ｐゴシック" pitchFamily="-108" charset="-128"/>
                <a:cs typeface="Times New Roman" panose="02020603050405020304" pitchFamily="18" charset="0"/>
              </a:rPr>
              <a:t> to update </a:t>
            </a:r>
            <a:br>
              <a:rPr lang="en-US" sz="1600" dirty="0">
                <a:latin typeface="Times New Roman" panose="02020603050405020304" pitchFamily="18" charset="0"/>
                <a:ea typeface="ＭＳ Ｐゴシック" pitchFamily="-108" charset="-128"/>
                <a:cs typeface="Times New Roman" panose="02020603050405020304" pitchFamily="18" charset="0"/>
              </a:rPr>
            </a:br>
            <a:r>
              <a:rPr lang="en-US" sz="1600" dirty="0">
                <a:latin typeface="Times New Roman" panose="02020603050405020304" pitchFamily="18" charset="0"/>
                <a:ea typeface="ＭＳ Ｐゴシック" pitchFamily="-108" charset="-128"/>
                <a:cs typeface="Times New Roman" panose="02020603050405020304" pitchFamily="18" charset="0"/>
              </a:rPr>
              <a:t>the controller </a:t>
            </a:r>
          </a:p>
        </p:txBody>
      </p:sp>
      <p:sp>
        <p:nvSpPr>
          <p:cNvPr id="19" name="矩形 18"/>
          <p:cNvSpPr/>
          <p:nvPr/>
        </p:nvSpPr>
        <p:spPr>
          <a:xfrm>
            <a:off x="0" y="6581001"/>
            <a:ext cx="10084159" cy="276999"/>
          </a:xfrm>
          <a:prstGeom prst="rect">
            <a:avLst/>
          </a:prstGeom>
        </p:spPr>
        <p:txBody>
          <a:bodyPr wrap="square">
            <a:spAutoFit/>
          </a:bodyPr>
          <a:lstStyle/>
          <a:p>
            <a:r>
              <a:rPr lang="en-US" sz="1200" b="1" dirty="0">
                <a:solidFill>
                  <a:srgbClr val="222222"/>
                </a:solidFill>
                <a:latin typeface="Times New Roman" panose="02020603050405020304" pitchFamily="18" charset="0"/>
                <a:cs typeface="Times New Roman" panose="02020603050405020304" pitchFamily="18" charset="0"/>
              </a:rPr>
              <a:t>REF: </a:t>
            </a:r>
            <a:r>
              <a:rPr lang="en-US" sz="1200" dirty="0" err="1">
                <a:solidFill>
                  <a:srgbClr val="222222"/>
                </a:solidFill>
                <a:latin typeface="Times New Roman" panose="02020603050405020304" pitchFamily="18" charset="0"/>
                <a:cs typeface="Times New Roman" panose="02020603050405020304" pitchFamily="18" charset="0"/>
              </a:rPr>
              <a:t>Mingxing</a:t>
            </a:r>
            <a:r>
              <a:rPr lang="en-US" sz="1200" dirty="0">
                <a:solidFill>
                  <a:srgbClr val="222222"/>
                </a:solidFill>
                <a:latin typeface="Times New Roman" panose="02020603050405020304" pitchFamily="18" charset="0"/>
                <a:cs typeface="Times New Roman" panose="02020603050405020304" pitchFamily="18" charset="0"/>
              </a:rPr>
              <a:t> Tan, et al. "</a:t>
            </a:r>
            <a:r>
              <a:rPr lang="en-US" sz="1200" dirty="0" err="1">
                <a:solidFill>
                  <a:srgbClr val="222222"/>
                </a:solidFill>
                <a:latin typeface="Times New Roman" panose="02020603050405020304" pitchFamily="18" charset="0"/>
                <a:cs typeface="Times New Roman" panose="02020603050405020304" pitchFamily="18" charset="0"/>
              </a:rPr>
              <a:t>MnasNet</a:t>
            </a:r>
            <a:r>
              <a:rPr lang="en-US" sz="1200" dirty="0">
                <a:solidFill>
                  <a:srgbClr val="222222"/>
                </a:solidFill>
                <a:latin typeface="Times New Roman" panose="02020603050405020304" pitchFamily="18" charset="0"/>
                <a:cs typeface="Times New Roman" panose="02020603050405020304" pitchFamily="18" charset="0"/>
              </a:rPr>
              <a:t>: Platform-Aware Neural Architecture Search for Mobile.” </a:t>
            </a:r>
            <a:r>
              <a:rPr lang="en-US" sz="1200" dirty="0" err="1">
                <a:solidFill>
                  <a:srgbClr val="222222"/>
                </a:solidFill>
                <a:latin typeface="Times New Roman" panose="02020603050405020304" pitchFamily="18" charset="0"/>
                <a:cs typeface="Times New Roman" panose="02020603050405020304" pitchFamily="18" charset="0"/>
              </a:rPr>
              <a:t>arXiv</a:t>
            </a:r>
            <a:r>
              <a:rPr lang="en-US" sz="1200" dirty="0">
                <a:solidFill>
                  <a:srgbClr val="222222"/>
                </a:solidFill>
                <a:latin typeface="Times New Roman" panose="02020603050405020304" pitchFamily="18" charset="0"/>
                <a:cs typeface="Times New Roman" panose="02020603050405020304" pitchFamily="18" charset="0"/>
              </a:rPr>
              <a:t> 2018</a:t>
            </a:r>
            <a:endParaRPr lang="en-US" sz="1200" dirty="0">
              <a:latin typeface="Times New Roman" panose="02020603050405020304" pitchFamily="18" charset="0"/>
              <a:cs typeface="Times New Roman" panose="02020603050405020304" pitchFamily="18" charset="0"/>
            </a:endParaRPr>
          </a:p>
        </p:txBody>
      </p:sp>
      <p:cxnSp>
        <p:nvCxnSpPr>
          <p:cNvPr id="25" name="Straight Arrow Connector 24"/>
          <p:cNvCxnSpPr>
            <a:stCxn id="6" idx="3"/>
            <a:endCxn id="30" idx="1"/>
          </p:cNvCxnSpPr>
          <p:nvPr/>
        </p:nvCxnSpPr>
        <p:spPr bwMode="auto">
          <a:xfrm flipV="1">
            <a:off x="5025535" y="2488006"/>
            <a:ext cx="477496"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p:cNvSpPr txBox="1"/>
          <p:nvPr/>
        </p:nvSpPr>
        <p:spPr>
          <a:xfrm>
            <a:off x="6397090" y="2082730"/>
            <a:ext cx="2279508" cy="830997"/>
          </a:xfrm>
          <a:prstGeom prst="rect">
            <a:avLst/>
          </a:prstGeom>
          <a:noFill/>
        </p:spPr>
        <p:txBody>
          <a:bodyPr wrap="square" rtlCol="0">
            <a:spAutoFit/>
          </a:bodyPr>
          <a:lstStyle/>
          <a:p>
            <a:pPr algn="just"/>
            <a:r>
              <a:rPr lang="en-US" altLang="zh-CN" sz="1600" dirty="0">
                <a:latin typeface="Times New Roman" panose="02020603050405020304" pitchFamily="18" charset="0"/>
                <a:ea typeface="ＭＳ Ｐゴシック" pitchFamily="-108" charset="-128"/>
                <a:cs typeface="Times New Roman" panose="02020603050405020304" pitchFamily="18" charset="0"/>
              </a:rPr>
              <a:t>Predict the efficiency </a:t>
            </a:r>
            <a:r>
              <a:rPr lang="en-US" altLang="zh-CN" sz="1600" b="1" dirty="0">
                <a:latin typeface="Times New Roman" panose="02020603050405020304" pitchFamily="18" charset="0"/>
                <a:ea typeface="ＭＳ Ｐゴシック" pitchFamily="-108" charset="-128"/>
                <a:cs typeface="Times New Roman" panose="02020603050405020304" pitchFamily="18" charset="0"/>
              </a:rPr>
              <a:t>E</a:t>
            </a:r>
            <a:r>
              <a:rPr lang="en-US" altLang="zh-CN" sz="1600" dirty="0">
                <a:latin typeface="Times New Roman" panose="02020603050405020304" pitchFamily="18" charset="0"/>
                <a:ea typeface="ＭＳ Ｐゴシック" pitchFamily="-108" charset="-128"/>
                <a:cs typeface="Times New Roman" panose="02020603050405020304" pitchFamily="18" charset="0"/>
              </a:rPr>
              <a:t> on a </a:t>
            </a:r>
            <a:r>
              <a:rPr lang="en-US" altLang="zh-CN" sz="1600" b="1" dirty="0">
                <a:latin typeface="Times New Roman" panose="02020603050405020304" pitchFamily="18" charset="0"/>
                <a:ea typeface="ＭＳ Ｐゴシック" pitchFamily="-108" charset="-128"/>
                <a:cs typeface="Times New Roman" panose="02020603050405020304" pitchFamily="18" charset="0"/>
              </a:rPr>
              <a:t>fixed hardware </a:t>
            </a:r>
            <a:r>
              <a:rPr lang="en-US" altLang="zh-CN" sz="1600" dirty="0">
                <a:latin typeface="Times New Roman" panose="02020603050405020304" pitchFamily="18" charset="0"/>
                <a:ea typeface="ＭＳ Ｐゴシック" pitchFamily="-108" charset="-128"/>
                <a:cs typeface="Times New Roman" panose="02020603050405020304" pitchFamily="18" charset="0"/>
              </a:rPr>
              <a:t>(e.g. mobile phone)</a:t>
            </a:r>
          </a:p>
        </p:txBody>
      </p:sp>
      <p:cxnSp>
        <p:nvCxnSpPr>
          <p:cNvPr id="38" name="Straight Connector 37"/>
          <p:cNvCxnSpPr>
            <a:stCxn id="6" idx="2"/>
          </p:cNvCxnSpPr>
          <p:nvPr/>
        </p:nvCxnSpPr>
        <p:spPr bwMode="auto">
          <a:xfrm>
            <a:off x="3846045" y="3113552"/>
            <a:ext cx="1413017" cy="291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a:stCxn id="30" idx="2"/>
          </p:cNvCxnSpPr>
          <p:nvPr/>
        </p:nvCxnSpPr>
        <p:spPr bwMode="auto">
          <a:xfrm flipH="1">
            <a:off x="5269504" y="3113551"/>
            <a:ext cx="1869945" cy="29092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肘形连接符 13"/>
          <p:cNvCxnSpPr/>
          <p:nvPr/>
        </p:nvCxnSpPr>
        <p:spPr bwMode="auto">
          <a:xfrm rot="5400000" flipH="1">
            <a:off x="3000782" y="1153372"/>
            <a:ext cx="291098" cy="4211463"/>
          </a:xfrm>
          <a:prstGeom prst="bentConnector4">
            <a:avLst>
              <a:gd name="adj1" fmla="val -55685"/>
              <a:gd name="adj2" fmla="val 99966"/>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20" name="Table 4"/>
          <p:cNvGraphicFramePr>
            <a:graphicFrameLocks noGrp="1"/>
          </p:cNvGraphicFramePr>
          <p:nvPr/>
        </p:nvGraphicFramePr>
        <p:xfrm>
          <a:off x="552364" y="5524081"/>
          <a:ext cx="7206511" cy="701040"/>
        </p:xfrm>
        <a:graphic>
          <a:graphicData uri="http://schemas.openxmlformats.org/drawingml/2006/table">
            <a:tbl>
              <a:tblPr firstRow="1" bandRow="1">
                <a:effectLst/>
                <a:tableStyleId>{5C22544A-7EE6-4342-B048-85BDC9FD1C3A}</a:tableStyleId>
              </a:tblPr>
              <a:tblGrid>
                <a:gridCol w="7206511">
                  <a:extLst>
                    <a:ext uri="{9D8B030D-6E8A-4147-A177-3AD203B41FA5}">
                      <a16:colId xmlns:a16="http://schemas.microsoft.com/office/drawing/2014/main" val="271238702"/>
                    </a:ext>
                  </a:extLst>
                </a:gridCol>
              </a:tblGrid>
              <a:tr h="468000">
                <a:tc>
                  <a:txBody>
                    <a:bodyPr/>
                    <a:lstStyle/>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000" b="1" dirty="0">
                          <a:solidFill>
                            <a:schemeClr val="tx1"/>
                          </a:solidFill>
                          <a:latin typeface="Times New Roman" panose="02020603050405020304" pitchFamily="18" charset="0"/>
                          <a:cs typeface="Times New Roman" panose="02020603050405020304" pitchFamily="18" charset="0"/>
                        </a:rPr>
                        <a:t>It</a:t>
                      </a:r>
                      <a:r>
                        <a:rPr lang="en-US" altLang="zh-CN" sz="2000" b="1" baseline="0" dirty="0">
                          <a:solidFill>
                            <a:schemeClr val="tx1"/>
                          </a:solidFill>
                          <a:latin typeface="Times New Roman" panose="02020603050405020304" pitchFamily="18" charset="0"/>
                          <a:cs typeface="Times New Roman" panose="02020603050405020304" pitchFamily="18" charset="0"/>
                        </a:rPr>
                        <a:t> works for particular fixed hardware, but not suitable for programmable hardware</a:t>
                      </a:r>
                      <a:endParaRPr lang="en-US" altLang="zh-CN" sz="2000" b="1"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80000"/>
                      </a:schemeClr>
                    </a:solidFill>
                  </a:tcPr>
                </a:tc>
                <a:extLst>
                  <a:ext uri="{0D108BD9-81ED-4DB2-BD59-A6C34878D82A}">
                    <a16:rowId xmlns:a16="http://schemas.microsoft.com/office/drawing/2014/main" val="2521859120"/>
                  </a:ext>
                </a:extLst>
              </a:tr>
            </a:tbl>
          </a:graphicData>
        </a:graphic>
      </p:graphicFrame>
      <p:sp>
        <p:nvSpPr>
          <p:cNvPr id="21" name="Rectangle 9"/>
          <p:cNvSpPr/>
          <p:nvPr/>
        </p:nvSpPr>
        <p:spPr>
          <a:xfrm>
            <a:off x="552364" y="5119188"/>
            <a:ext cx="1051891"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Problem</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3"/>
          <a:stretch>
            <a:fillRect/>
          </a:stretch>
        </p:blipFill>
        <p:spPr>
          <a:xfrm>
            <a:off x="5629353" y="2153386"/>
            <a:ext cx="670526" cy="669237"/>
          </a:xfrm>
          <a:prstGeom prst="rect">
            <a:avLst/>
          </a:prstGeom>
        </p:spPr>
      </p:pic>
      <p:pic>
        <p:nvPicPr>
          <p:cNvPr id="22" name="图片 21"/>
          <p:cNvPicPr>
            <a:picLocks noChangeAspect="1"/>
          </p:cNvPicPr>
          <p:nvPr/>
        </p:nvPicPr>
        <p:blipFill>
          <a:blip r:embed="rId4"/>
          <a:stretch>
            <a:fillRect/>
          </a:stretch>
        </p:blipFill>
        <p:spPr>
          <a:xfrm>
            <a:off x="9553897" y="1900970"/>
            <a:ext cx="841579" cy="775086"/>
          </a:xfrm>
          <a:prstGeom prst="rect">
            <a:avLst/>
          </a:prstGeom>
        </p:spPr>
      </p:pic>
      <p:pic>
        <p:nvPicPr>
          <p:cNvPr id="23" name="图片 22"/>
          <p:cNvPicPr>
            <a:picLocks noChangeAspect="1"/>
          </p:cNvPicPr>
          <p:nvPr/>
        </p:nvPicPr>
        <p:blipFill>
          <a:blip r:embed="rId5"/>
          <a:stretch>
            <a:fillRect/>
          </a:stretch>
        </p:blipFill>
        <p:spPr>
          <a:xfrm>
            <a:off x="9570657" y="2891018"/>
            <a:ext cx="841579" cy="775086"/>
          </a:xfrm>
          <a:prstGeom prst="rect">
            <a:avLst/>
          </a:prstGeom>
        </p:spPr>
      </p:pic>
      <p:pic>
        <p:nvPicPr>
          <p:cNvPr id="24" name="图片 23"/>
          <p:cNvPicPr>
            <a:picLocks noChangeAspect="1"/>
          </p:cNvPicPr>
          <p:nvPr/>
        </p:nvPicPr>
        <p:blipFill>
          <a:blip r:embed="rId6"/>
          <a:stretch>
            <a:fillRect/>
          </a:stretch>
        </p:blipFill>
        <p:spPr>
          <a:xfrm>
            <a:off x="9974686" y="3827907"/>
            <a:ext cx="1313684" cy="775086"/>
          </a:xfrm>
          <a:prstGeom prst="rect">
            <a:avLst/>
          </a:prstGeom>
        </p:spPr>
      </p:pic>
      <p:pic>
        <p:nvPicPr>
          <p:cNvPr id="26" name="图片 25"/>
          <p:cNvPicPr>
            <a:picLocks noChangeAspect="1"/>
          </p:cNvPicPr>
          <p:nvPr/>
        </p:nvPicPr>
        <p:blipFill>
          <a:blip r:embed="rId7"/>
          <a:stretch>
            <a:fillRect/>
          </a:stretch>
        </p:blipFill>
        <p:spPr>
          <a:xfrm>
            <a:off x="9570657" y="4765913"/>
            <a:ext cx="2127895" cy="771671"/>
          </a:xfrm>
          <a:prstGeom prst="rect">
            <a:avLst/>
          </a:prstGeom>
        </p:spPr>
      </p:pic>
      <p:pic>
        <p:nvPicPr>
          <p:cNvPr id="29" name="图片 28"/>
          <p:cNvPicPr>
            <a:picLocks noChangeAspect="1"/>
          </p:cNvPicPr>
          <p:nvPr/>
        </p:nvPicPr>
        <p:blipFill>
          <a:blip r:embed="rId8"/>
          <a:stretch>
            <a:fillRect/>
          </a:stretch>
        </p:blipFill>
        <p:spPr>
          <a:xfrm>
            <a:off x="10959915" y="2891018"/>
            <a:ext cx="841579" cy="775086"/>
          </a:xfrm>
          <a:prstGeom prst="rect">
            <a:avLst/>
          </a:prstGeom>
        </p:spPr>
      </p:pic>
      <p:pic>
        <p:nvPicPr>
          <p:cNvPr id="31" name="图片 30"/>
          <p:cNvPicPr>
            <a:picLocks noChangeAspect="1"/>
          </p:cNvPicPr>
          <p:nvPr/>
        </p:nvPicPr>
        <p:blipFill>
          <a:blip r:embed="rId9"/>
          <a:stretch>
            <a:fillRect/>
          </a:stretch>
        </p:blipFill>
        <p:spPr>
          <a:xfrm>
            <a:off x="10923282" y="1904385"/>
            <a:ext cx="841579" cy="771671"/>
          </a:xfrm>
          <a:prstGeom prst="rect">
            <a:avLst/>
          </a:prstGeom>
        </p:spPr>
      </p:pic>
      <p:pic>
        <p:nvPicPr>
          <p:cNvPr id="1028" name="Picture 4" descr="æ¥çæºå¾å"/>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3888" y="5744221"/>
            <a:ext cx="975279" cy="975279"/>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bwMode="auto">
          <a:xfrm>
            <a:off x="9114971" y="1067095"/>
            <a:ext cx="2989943" cy="5660275"/>
          </a:xfrm>
          <a:prstGeom prst="rect">
            <a:avLst/>
          </a:prstGeom>
          <a:noFill/>
          <a:ln w="28575">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42" name="TextBox 27"/>
          <p:cNvSpPr txBox="1"/>
          <p:nvPr/>
        </p:nvSpPr>
        <p:spPr>
          <a:xfrm>
            <a:off x="9470188" y="1067096"/>
            <a:ext cx="2279508" cy="584775"/>
          </a:xfrm>
          <a:prstGeom prst="rect">
            <a:avLst/>
          </a:prstGeom>
          <a:noFill/>
        </p:spPr>
        <p:txBody>
          <a:bodyPr wrap="square" rtlCol="0">
            <a:spAutoFit/>
          </a:bodyPr>
          <a:lstStyle/>
          <a:p>
            <a:pPr algn="ctr"/>
            <a:r>
              <a:rPr lang="en-US" altLang="zh-CN" sz="1600" b="1" dirty="0">
                <a:latin typeface="Times New Roman" panose="02020603050405020304" pitchFamily="18" charset="0"/>
                <a:ea typeface="ＭＳ Ｐゴシック" pitchFamily="-108" charset="-128"/>
                <a:cs typeface="Times New Roman" panose="02020603050405020304" pitchFamily="18" charset="0"/>
              </a:rPr>
              <a:t>Different Hardware Designs</a:t>
            </a:r>
          </a:p>
        </p:txBody>
      </p:sp>
      <p:sp>
        <p:nvSpPr>
          <p:cNvPr id="36" name="矩形 35"/>
          <p:cNvSpPr/>
          <p:nvPr/>
        </p:nvSpPr>
        <p:spPr bwMode="auto">
          <a:xfrm>
            <a:off x="5565028" y="2072507"/>
            <a:ext cx="830997" cy="830997"/>
          </a:xfrm>
          <a:prstGeom prst="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2"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rgbClr val="0070C0"/>
                </a:solidFill>
              </a:rPr>
              <a:t>Phase III. Hardware-Aware NAS</a:t>
            </a:r>
            <a:endParaRPr lang="zh-CN" altLang="en-US" sz="3200" dirty="0"/>
          </a:p>
        </p:txBody>
      </p:sp>
    </p:spTree>
    <p:extLst>
      <p:ext uri="{BB962C8B-B14F-4D97-AF65-F5344CB8AC3E}">
        <p14:creationId xmlns:p14="http://schemas.microsoft.com/office/powerpoint/2010/main" val="67686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250"/>
                                        <p:tgtEl>
                                          <p:spTgt spid="22"/>
                                        </p:tgtEl>
                                      </p:cBhvr>
                                    </p:animEffect>
                                  </p:childTnLst>
                                </p:cTn>
                              </p:par>
                            </p:childTnLst>
                          </p:cTn>
                        </p:par>
                        <p:par>
                          <p:cTn id="21" fill="hold">
                            <p:stCondLst>
                              <p:cond delay="250"/>
                            </p:stCondLst>
                            <p:childTnLst>
                              <p:par>
                                <p:cTn id="22" presetID="10" presetClass="entr" presetSubtype="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50"/>
                                        <p:tgtEl>
                                          <p:spTgt spid="23"/>
                                        </p:tgtEl>
                                      </p:cBhvr>
                                    </p:animEffect>
                                  </p:childTnLst>
                                </p:cTn>
                              </p:par>
                            </p:childTnLst>
                          </p:cTn>
                        </p:par>
                        <p:par>
                          <p:cTn id="29" fill="hold">
                            <p:stCondLst>
                              <p:cond delay="750"/>
                            </p:stCondLst>
                            <p:childTnLst>
                              <p:par>
                                <p:cTn id="30" presetID="10"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250"/>
                                        <p:tgtEl>
                                          <p:spTgt spid="24"/>
                                        </p:tgtEl>
                                      </p:cBhvr>
                                    </p:animEffect>
                                  </p:childTnLst>
                                </p:cTn>
                              </p:par>
                            </p:childTnLst>
                          </p:cTn>
                        </p:par>
                        <p:par>
                          <p:cTn id="37" fill="hold">
                            <p:stCondLst>
                              <p:cond delay="125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250"/>
                                        <p:tgtEl>
                                          <p:spTgt spid="26"/>
                                        </p:tgtEl>
                                      </p:cBhvr>
                                    </p:animEffect>
                                  </p:childTnLst>
                                </p:cTn>
                              </p:par>
                            </p:childTnLst>
                          </p:cTn>
                        </p:par>
                        <p:par>
                          <p:cTn id="41" fill="hold">
                            <p:stCondLst>
                              <p:cond delay="1500"/>
                            </p:stCondLst>
                            <p:childTnLst>
                              <p:par>
                                <p:cTn id="42" presetID="2" presetClass="entr" presetSubtype="4" fill="hold" nodeType="afterEffect">
                                  <p:stCondLst>
                                    <p:cond delay="0"/>
                                  </p:stCondLst>
                                  <p:childTnLst>
                                    <p:set>
                                      <p:cBhvr>
                                        <p:cTn id="43" dur="1" fill="hold">
                                          <p:stCondLst>
                                            <p:cond delay="0"/>
                                          </p:stCondLst>
                                        </p:cTn>
                                        <p:tgtEl>
                                          <p:spTgt spid="1028"/>
                                        </p:tgtEl>
                                        <p:attrNameLst>
                                          <p:attrName>style.visibility</p:attrName>
                                        </p:attrNameLst>
                                      </p:cBhvr>
                                      <p:to>
                                        <p:strVal val="visible"/>
                                      </p:to>
                                    </p:set>
                                    <p:anim calcmode="lin" valueType="num">
                                      <p:cBhvr additive="base">
                                        <p:cTn id="44" dur="500" fill="hold"/>
                                        <p:tgtEl>
                                          <p:spTgt spid="1028"/>
                                        </p:tgtEl>
                                        <p:attrNameLst>
                                          <p:attrName>ppt_x</p:attrName>
                                        </p:attrNameLst>
                                      </p:cBhvr>
                                      <p:tavLst>
                                        <p:tav tm="0">
                                          <p:val>
                                            <p:strVal val="#ppt_x"/>
                                          </p:val>
                                        </p:tav>
                                        <p:tav tm="100000">
                                          <p:val>
                                            <p:strVal val="#ppt_x"/>
                                          </p:val>
                                        </p:tav>
                                      </p:tavLst>
                                    </p:anim>
                                    <p:anim calcmode="lin" valueType="num">
                                      <p:cBhvr additive="base">
                                        <p:cTn id="45"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p:bldP spid="42"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13</a:t>
            </a:fld>
            <a:endParaRPr lang="en-US"/>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A Missing Link between Two Design Spaces</a:t>
            </a:r>
            <a:endParaRPr lang="zh-CN" alt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884" y="1826016"/>
            <a:ext cx="7619370" cy="2529631"/>
          </a:xfrm>
          <a:prstGeom prst="rect">
            <a:avLst/>
          </a:prstGeom>
        </p:spPr>
      </p:pic>
      <p:grpSp>
        <p:nvGrpSpPr>
          <p:cNvPr id="12" name="Group 12"/>
          <p:cNvGrpSpPr/>
          <p:nvPr/>
        </p:nvGrpSpPr>
        <p:grpSpPr>
          <a:xfrm>
            <a:off x="4445890" y="2635269"/>
            <a:ext cx="3039543" cy="1504950"/>
            <a:chOff x="4396307" y="4761176"/>
            <a:chExt cx="3039543" cy="1504950"/>
          </a:xfrm>
        </p:grpSpPr>
        <p:sp>
          <p:nvSpPr>
            <p:cNvPr id="13" name="Freeform 8"/>
            <p:cNvSpPr/>
            <p:nvPr/>
          </p:nvSpPr>
          <p:spPr bwMode="auto">
            <a:xfrm>
              <a:off x="4396307" y="4761176"/>
              <a:ext cx="2971800" cy="1504950"/>
            </a:xfrm>
            <a:custGeom>
              <a:avLst/>
              <a:gdLst>
                <a:gd name="connsiteX0" fmla="*/ 52388 w 2971800"/>
                <a:gd name="connsiteY0" fmla="*/ 209550 h 1504950"/>
                <a:gd name="connsiteX1" fmla="*/ 52388 w 2971800"/>
                <a:gd name="connsiteY1" fmla="*/ 209550 h 1504950"/>
                <a:gd name="connsiteX2" fmla="*/ 9525 w 2971800"/>
                <a:gd name="connsiteY2" fmla="*/ 276225 h 1504950"/>
                <a:gd name="connsiteX3" fmla="*/ 0 w 2971800"/>
                <a:gd name="connsiteY3" fmla="*/ 395287 h 1504950"/>
                <a:gd name="connsiteX4" fmla="*/ 4763 w 2971800"/>
                <a:gd name="connsiteY4" fmla="*/ 466725 h 1504950"/>
                <a:gd name="connsiteX5" fmla="*/ 14288 w 2971800"/>
                <a:gd name="connsiteY5" fmla="*/ 500062 h 1504950"/>
                <a:gd name="connsiteX6" fmla="*/ 23813 w 2971800"/>
                <a:gd name="connsiteY6" fmla="*/ 557212 h 1504950"/>
                <a:gd name="connsiteX7" fmla="*/ 28575 w 2971800"/>
                <a:gd name="connsiteY7" fmla="*/ 614362 h 1504950"/>
                <a:gd name="connsiteX8" fmla="*/ 42863 w 2971800"/>
                <a:gd name="connsiteY8" fmla="*/ 657225 h 1504950"/>
                <a:gd name="connsiteX9" fmla="*/ 47625 w 2971800"/>
                <a:gd name="connsiteY9" fmla="*/ 681037 h 1504950"/>
                <a:gd name="connsiteX10" fmla="*/ 57150 w 2971800"/>
                <a:gd name="connsiteY10" fmla="*/ 709612 h 1504950"/>
                <a:gd name="connsiteX11" fmla="*/ 61913 w 2971800"/>
                <a:gd name="connsiteY11" fmla="*/ 723900 h 1504950"/>
                <a:gd name="connsiteX12" fmla="*/ 76200 w 2971800"/>
                <a:gd name="connsiteY12" fmla="*/ 771525 h 1504950"/>
                <a:gd name="connsiteX13" fmla="*/ 1771650 w 2971800"/>
                <a:gd name="connsiteY13" fmla="*/ 1504950 h 1504950"/>
                <a:gd name="connsiteX14" fmla="*/ 2562225 w 2971800"/>
                <a:gd name="connsiteY14" fmla="*/ 1323975 h 1504950"/>
                <a:gd name="connsiteX15" fmla="*/ 2562225 w 2971800"/>
                <a:gd name="connsiteY15" fmla="*/ 1062037 h 1504950"/>
                <a:gd name="connsiteX16" fmla="*/ 2624138 w 2971800"/>
                <a:gd name="connsiteY16" fmla="*/ 1019175 h 1504950"/>
                <a:gd name="connsiteX17" fmla="*/ 2938463 w 2971800"/>
                <a:gd name="connsiteY17" fmla="*/ 1023937 h 1504950"/>
                <a:gd name="connsiteX18" fmla="*/ 2971800 w 2971800"/>
                <a:gd name="connsiteY18" fmla="*/ 533400 h 1504950"/>
                <a:gd name="connsiteX19" fmla="*/ 2181225 w 2971800"/>
                <a:gd name="connsiteY19" fmla="*/ 28575 h 1504950"/>
                <a:gd name="connsiteX20" fmla="*/ 1004888 w 2971800"/>
                <a:gd name="connsiteY20" fmla="*/ 0 h 1504950"/>
                <a:gd name="connsiteX21" fmla="*/ 685800 w 2971800"/>
                <a:gd name="connsiteY21" fmla="*/ 157162 h 1504950"/>
                <a:gd name="connsiteX22" fmla="*/ 228600 w 2971800"/>
                <a:gd name="connsiteY22" fmla="*/ 238125 h 1504950"/>
                <a:gd name="connsiteX23" fmla="*/ 52388 w 2971800"/>
                <a:gd name="connsiteY23" fmla="*/ 20955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1800" h="1504950">
                  <a:moveTo>
                    <a:pt x="52388" y="209550"/>
                  </a:moveTo>
                  <a:lnTo>
                    <a:pt x="52388" y="209550"/>
                  </a:lnTo>
                  <a:cubicBezTo>
                    <a:pt x="38100" y="231775"/>
                    <a:pt x="11076" y="249849"/>
                    <a:pt x="9525" y="276225"/>
                  </a:cubicBezTo>
                  <a:cubicBezTo>
                    <a:pt x="4011" y="369964"/>
                    <a:pt x="8116" y="330362"/>
                    <a:pt x="0" y="395287"/>
                  </a:cubicBezTo>
                  <a:cubicBezTo>
                    <a:pt x="1588" y="419100"/>
                    <a:pt x="2265" y="442991"/>
                    <a:pt x="4763" y="466725"/>
                  </a:cubicBezTo>
                  <a:cubicBezTo>
                    <a:pt x="5684" y="475471"/>
                    <a:pt x="11335" y="491204"/>
                    <a:pt x="14288" y="500062"/>
                  </a:cubicBezTo>
                  <a:cubicBezTo>
                    <a:pt x="17463" y="519112"/>
                    <a:pt x="21418" y="538048"/>
                    <a:pt x="23813" y="557212"/>
                  </a:cubicBezTo>
                  <a:cubicBezTo>
                    <a:pt x="26184" y="576180"/>
                    <a:pt x="25432" y="595506"/>
                    <a:pt x="28575" y="614362"/>
                  </a:cubicBezTo>
                  <a:cubicBezTo>
                    <a:pt x="38109" y="671566"/>
                    <a:pt x="35714" y="621478"/>
                    <a:pt x="42863" y="657225"/>
                  </a:cubicBezTo>
                  <a:cubicBezTo>
                    <a:pt x="44450" y="665162"/>
                    <a:pt x="45495" y="673228"/>
                    <a:pt x="47625" y="681037"/>
                  </a:cubicBezTo>
                  <a:cubicBezTo>
                    <a:pt x="50267" y="690723"/>
                    <a:pt x="53975" y="700087"/>
                    <a:pt x="57150" y="709612"/>
                  </a:cubicBezTo>
                  <a:cubicBezTo>
                    <a:pt x="58738" y="714375"/>
                    <a:pt x="60695" y="719030"/>
                    <a:pt x="61913" y="723900"/>
                  </a:cubicBezTo>
                  <a:cubicBezTo>
                    <a:pt x="72299" y="765444"/>
                    <a:pt x="65584" y="750291"/>
                    <a:pt x="76200" y="771525"/>
                  </a:cubicBezTo>
                  <a:lnTo>
                    <a:pt x="1771650" y="1504950"/>
                  </a:lnTo>
                  <a:lnTo>
                    <a:pt x="2562225" y="1323975"/>
                  </a:lnTo>
                  <a:lnTo>
                    <a:pt x="2562225" y="1062037"/>
                  </a:lnTo>
                  <a:lnTo>
                    <a:pt x="2624138" y="1019175"/>
                  </a:lnTo>
                  <a:lnTo>
                    <a:pt x="2938463" y="1023937"/>
                  </a:lnTo>
                  <a:lnTo>
                    <a:pt x="2971800" y="533400"/>
                  </a:lnTo>
                  <a:lnTo>
                    <a:pt x="2181225" y="28575"/>
                  </a:lnTo>
                  <a:lnTo>
                    <a:pt x="1004888" y="0"/>
                  </a:lnTo>
                  <a:lnTo>
                    <a:pt x="685800" y="157162"/>
                  </a:lnTo>
                  <a:lnTo>
                    <a:pt x="228600" y="238125"/>
                  </a:lnTo>
                  <a:lnTo>
                    <a:pt x="52388" y="209550"/>
                  </a:lnTo>
                  <a:close/>
                </a:path>
              </a:pathLst>
            </a:custGeom>
            <a:ln>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9" name="Rectangle 11"/>
            <p:cNvSpPr/>
            <p:nvPr/>
          </p:nvSpPr>
          <p:spPr bwMode="auto">
            <a:xfrm>
              <a:off x="6832600" y="4953000"/>
              <a:ext cx="603250" cy="457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20" name="矩形 19"/>
          <p:cNvSpPr/>
          <p:nvPr/>
        </p:nvSpPr>
        <p:spPr>
          <a:xfrm>
            <a:off x="2316521" y="4536972"/>
            <a:ext cx="2698239" cy="369332"/>
          </a:xfrm>
          <a:prstGeom prst="rect">
            <a:avLst/>
          </a:prstGeom>
        </p:spPr>
        <p:txBody>
          <a:bodyPr wrap="none">
            <a:spAutoFit/>
          </a:bodyPr>
          <a:lstStyle/>
          <a:p>
            <a:r>
              <a:rPr lang="en-US" altLang="en-US" sz="1800" dirty="0">
                <a:latin typeface="Times New Roman" panose="02020603050405020304" pitchFamily="18" charset="0"/>
                <a:cs typeface="Times New Roman" panose="02020603050405020304" pitchFamily="18" charset="0"/>
              </a:rPr>
              <a:t>Neural Architecture Search</a:t>
            </a:r>
            <a:endParaRPr lang="zh-CN" altLang="en-US" sz="1800" dirty="0">
              <a:latin typeface="Times New Roman" panose="02020603050405020304" pitchFamily="18" charset="0"/>
              <a:cs typeface="Times New Roman" panose="02020603050405020304" pitchFamily="18" charset="0"/>
            </a:endParaRPr>
          </a:p>
        </p:txBody>
      </p:sp>
      <p:sp>
        <p:nvSpPr>
          <p:cNvPr id="21" name="矩形 20"/>
          <p:cNvSpPr/>
          <p:nvPr/>
        </p:nvSpPr>
        <p:spPr>
          <a:xfrm>
            <a:off x="6227958" y="4536972"/>
            <a:ext cx="4788555" cy="369332"/>
          </a:xfrm>
          <a:prstGeom prst="rect">
            <a:avLst/>
          </a:prstGeom>
        </p:spPr>
        <p:txBody>
          <a:bodyPr wrap="none">
            <a:spAutoFit/>
          </a:bodyPr>
          <a:lstStyle/>
          <a:p>
            <a:r>
              <a:rPr lang="en-US" altLang="en-US" sz="1800" dirty="0">
                <a:latin typeface="Times New Roman" panose="02020603050405020304" pitchFamily="18" charset="0"/>
                <a:cs typeface="Times New Roman" panose="02020603050405020304" pitchFamily="18" charset="0"/>
              </a:rPr>
              <a:t>Neural Architecture Implementation on Hardware</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17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1000"/>
                                        <p:tgtEl>
                                          <p:spTgt spid="12"/>
                                        </p:tgtEl>
                                      </p:cBhvr>
                                    </p:animEffect>
                                    <p:set>
                                      <p:cBhvr>
                                        <p:cTn id="7" dur="1" fill="hold">
                                          <p:stCondLst>
                                            <p:cond delay="999"/>
                                          </p:stCondLst>
                                        </p:cTn>
                                        <p:tgtEl>
                                          <p:spTgt spid="1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31245" y="5557886"/>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2013</a:t>
            </a:r>
            <a:endParaRPr lang="en-US" sz="1800" dirty="0">
              <a:latin typeface="Times New Roman" panose="02020603050405020304" pitchFamily="18" charset="0"/>
              <a:cs typeface="Times New Roman" panose="02020603050405020304" pitchFamily="18" charset="0"/>
            </a:endParaRPr>
          </a:p>
        </p:txBody>
      </p:sp>
      <p:cxnSp>
        <p:nvCxnSpPr>
          <p:cNvPr id="4" name="直接箭头连接符 3"/>
          <p:cNvCxnSpPr/>
          <p:nvPr/>
        </p:nvCxnSpPr>
        <p:spPr bwMode="auto">
          <a:xfrm>
            <a:off x="1531667" y="5437756"/>
            <a:ext cx="10642190" cy="0"/>
          </a:xfrm>
          <a:prstGeom prst="straightConnector1">
            <a:avLst/>
          </a:prstGeom>
          <a:solidFill>
            <a:schemeClr val="accent1"/>
          </a:solidFill>
          <a:ln w="38100" cap="flat" cmpd="sng" algn="ctr">
            <a:solidFill>
              <a:schemeClr val="tx1"/>
            </a:solidFill>
            <a:prstDash val="solid"/>
            <a:round/>
            <a:headEnd type="none" w="med" len="med"/>
            <a:tailEnd type="arrow" w="med" len="med"/>
          </a:ln>
          <a:effectLst/>
        </p:spPr>
      </p:cxnSp>
      <p:cxnSp>
        <p:nvCxnSpPr>
          <p:cNvPr id="9" name="直接连接符 8"/>
          <p:cNvCxnSpPr/>
          <p:nvPr/>
        </p:nvCxnSpPr>
        <p:spPr bwMode="auto">
          <a:xfrm>
            <a:off x="2035287"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 name="矩形 9"/>
          <p:cNvSpPr/>
          <p:nvPr/>
        </p:nvSpPr>
        <p:spPr>
          <a:xfrm>
            <a:off x="1686473" y="5557885"/>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2012</a:t>
            </a:r>
            <a:endParaRPr lang="en-US" sz="1800" dirty="0">
              <a:latin typeface="Times New Roman" panose="02020603050405020304" pitchFamily="18" charset="0"/>
              <a:cs typeface="Times New Roman" panose="02020603050405020304" pitchFamily="18" charset="0"/>
            </a:endParaRPr>
          </a:p>
        </p:txBody>
      </p:sp>
      <p:cxnSp>
        <p:nvCxnSpPr>
          <p:cNvPr id="20" name="直接连接符 19"/>
          <p:cNvCxnSpPr/>
          <p:nvPr/>
        </p:nvCxnSpPr>
        <p:spPr bwMode="auto">
          <a:xfrm>
            <a:off x="3180059" y="5225106"/>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直接连接符 29"/>
          <p:cNvCxnSpPr/>
          <p:nvPr/>
        </p:nvCxnSpPr>
        <p:spPr bwMode="auto">
          <a:xfrm>
            <a:off x="4317742"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直接连接符 34"/>
          <p:cNvCxnSpPr/>
          <p:nvPr/>
        </p:nvCxnSpPr>
        <p:spPr bwMode="auto">
          <a:xfrm>
            <a:off x="5458970" y="5225106"/>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a:off x="6596653"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直接连接符 37"/>
          <p:cNvCxnSpPr/>
          <p:nvPr/>
        </p:nvCxnSpPr>
        <p:spPr bwMode="auto">
          <a:xfrm>
            <a:off x="7730793"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直接连接符 38"/>
          <p:cNvCxnSpPr/>
          <p:nvPr/>
        </p:nvCxnSpPr>
        <p:spPr bwMode="auto">
          <a:xfrm>
            <a:off x="8872021" y="5225106"/>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直接连接符 39"/>
          <p:cNvCxnSpPr/>
          <p:nvPr/>
        </p:nvCxnSpPr>
        <p:spPr bwMode="auto">
          <a:xfrm>
            <a:off x="10009704"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1" name="矩形 40"/>
          <p:cNvSpPr/>
          <p:nvPr/>
        </p:nvSpPr>
        <p:spPr>
          <a:xfrm>
            <a:off x="3976017" y="5557884"/>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2014</a:t>
            </a:r>
            <a:endParaRPr lang="en-US" sz="1800" dirty="0">
              <a:latin typeface="Times New Roman" panose="02020603050405020304" pitchFamily="18" charset="0"/>
              <a:cs typeface="Times New Roman" panose="02020603050405020304" pitchFamily="18" charset="0"/>
            </a:endParaRPr>
          </a:p>
        </p:txBody>
      </p:sp>
      <p:sp>
        <p:nvSpPr>
          <p:cNvPr id="42" name="矩形 41"/>
          <p:cNvSpPr/>
          <p:nvPr/>
        </p:nvSpPr>
        <p:spPr>
          <a:xfrm>
            <a:off x="5110156" y="5557884"/>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2015</a:t>
            </a:r>
            <a:endParaRPr lang="en-US" sz="1800" dirty="0">
              <a:latin typeface="Times New Roman" panose="02020603050405020304" pitchFamily="18" charset="0"/>
              <a:cs typeface="Times New Roman" panose="02020603050405020304" pitchFamily="18" charset="0"/>
            </a:endParaRPr>
          </a:p>
        </p:txBody>
      </p:sp>
      <p:sp>
        <p:nvSpPr>
          <p:cNvPr id="43" name="矩形 42"/>
          <p:cNvSpPr/>
          <p:nvPr/>
        </p:nvSpPr>
        <p:spPr>
          <a:xfrm>
            <a:off x="6244295" y="5557884"/>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2016</a:t>
            </a:r>
            <a:endParaRPr lang="en-US" sz="1800" dirty="0">
              <a:latin typeface="Times New Roman" panose="02020603050405020304" pitchFamily="18" charset="0"/>
              <a:cs typeface="Times New Roman" panose="02020603050405020304" pitchFamily="18" charset="0"/>
            </a:endParaRPr>
          </a:p>
        </p:txBody>
      </p:sp>
      <p:sp>
        <p:nvSpPr>
          <p:cNvPr id="44" name="矩形 43"/>
          <p:cNvSpPr/>
          <p:nvPr/>
        </p:nvSpPr>
        <p:spPr>
          <a:xfrm>
            <a:off x="7381979" y="5557884"/>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2017</a:t>
            </a:r>
            <a:endParaRPr lang="en-US" sz="1800" dirty="0">
              <a:latin typeface="Times New Roman" panose="02020603050405020304" pitchFamily="18" charset="0"/>
              <a:cs typeface="Times New Roman" panose="02020603050405020304" pitchFamily="18" charset="0"/>
            </a:endParaRPr>
          </a:p>
        </p:txBody>
      </p:sp>
      <p:sp>
        <p:nvSpPr>
          <p:cNvPr id="45" name="矩形 44"/>
          <p:cNvSpPr/>
          <p:nvPr/>
        </p:nvSpPr>
        <p:spPr>
          <a:xfrm>
            <a:off x="8523207" y="5557884"/>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2018</a:t>
            </a:r>
            <a:endParaRPr lang="en-US" sz="1800" dirty="0">
              <a:latin typeface="Times New Roman" panose="02020603050405020304" pitchFamily="18" charset="0"/>
              <a:cs typeface="Times New Roman" panose="02020603050405020304" pitchFamily="18" charset="0"/>
            </a:endParaRPr>
          </a:p>
        </p:txBody>
      </p:sp>
      <p:sp>
        <p:nvSpPr>
          <p:cNvPr id="46" name="矩形 45"/>
          <p:cNvSpPr/>
          <p:nvPr/>
        </p:nvSpPr>
        <p:spPr>
          <a:xfrm>
            <a:off x="9664435" y="5557884"/>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2019</a:t>
            </a:r>
            <a:endParaRPr lang="en-US" sz="1800" dirty="0">
              <a:latin typeface="Times New Roman" panose="02020603050405020304" pitchFamily="18" charset="0"/>
              <a:cs typeface="Times New Roman" panose="02020603050405020304" pitchFamily="18" charset="0"/>
            </a:endParaRPr>
          </a:p>
        </p:txBody>
      </p:sp>
      <p:sp>
        <p:nvSpPr>
          <p:cNvPr id="49" name="矩形 48"/>
          <p:cNvSpPr/>
          <p:nvPr/>
        </p:nvSpPr>
        <p:spPr>
          <a:xfrm>
            <a:off x="2204386" y="5913853"/>
            <a:ext cx="964133"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a:latin typeface="Times New Roman" panose="02020603050405020304" pitchFamily="18" charset="0"/>
                <a:cs typeface="Times New Roman" panose="02020603050405020304" pitchFamily="18" charset="0"/>
              </a:rPr>
              <a:t>AlexNet</a:t>
            </a:r>
            <a:endParaRPr lang="en-US" sz="1800" dirty="0">
              <a:latin typeface="Times New Roman" panose="02020603050405020304" pitchFamily="18" charset="0"/>
              <a:cs typeface="Times New Roman" panose="02020603050405020304" pitchFamily="18" charset="0"/>
            </a:endParaRPr>
          </a:p>
        </p:txBody>
      </p:sp>
      <p:sp>
        <p:nvSpPr>
          <p:cNvPr id="63" name="矩形 62"/>
          <p:cNvSpPr/>
          <p:nvPr/>
        </p:nvSpPr>
        <p:spPr>
          <a:xfrm>
            <a:off x="6211238" y="5930099"/>
            <a:ext cx="1309644"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a:latin typeface="Times New Roman" panose="02020603050405020304" pitchFamily="18" charset="0"/>
                <a:cs typeface="Times New Roman" panose="02020603050405020304" pitchFamily="18" charset="0"/>
              </a:rPr>
              <a:t>GoogLeNet</a:t>
            </a:r>
            <a:endParaRPr lang="en-US" sz="1800" dirty="0">
              <a:latin typeface="Times New Roman" panose="02020603050405020304" pitchFamily="18" charset="0"/>
              <a:cs typeface="Times New Roman" panose="02020603050405020304" pitchFamily="18" charset="0"/>
            </a:endParaRPr>
          </a:p>
        </p:txBody>
      </p:sp>
      <p:sp>
        <p:nvSpPr>
          <p:cNvPr id="61" name="矩形 60"/>
          <p:cNvSpPr/>
          <p:nvPr/>
        </p:nvSpPr>
        <p:spPr>
          <a:xfrm>
            <a:off x="4890054" y="5930099"/>
            <a:ext cx="1086098"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a:latin typeface="Times New Roman" panose="02020603050405020304" pitchFamily="18" charset="0"/>
                <a:cs typeface="Times New Roman" panose="02020603050405020304" pitchFamily="18" charset="0"/>
              </a:rPr>
              <a:t>VGGNet</a:t>
            </a:r>
            <a:endParaRPr lang="en-US" sz="1800" dirty="0">
              <a:latin typeface="Times New Roman" panose="02020603050405020304" pitchFamily="18" charset="0"/>
              <a:cs typeface="Times New Roman" panose="02020603050405020304" pitchFamily="18" charset="0"/>
            </a:endParaRPr>
          </a:p>
        </p:txBody>
      </p:sp>
      <p:sp>
        <p:nvSpPr>
          <p:cNvPr id="64" name="矩形 63"/>
          <p:cNvSpPr/>
          <p:nvPr/>
        </p:nvSpPr>
        <p:spPr>
          <a:xfrm>
            <a:off x="3648493" y="5934164"/>
            <a:ext cx="834804"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1800" dirty="0" err="1">
                <a:latin typeface="Times New Roman" panose="02020603050405020304" pitchFamily="18" charset="0"/>
                <a:cs typeface="Times New Roman" panose="02020603050405020304" pitchFamily="18" charset="0"/>
              </a:rPr>
              <a:t>ZFNet</a:t>
            </a:r>
            <a:endParaRPr lang="en-US" sz="1800" dirty="0">
              <a:latin typeface="Times New Roman" panose="02020603050405020304" pitchFamily="18" charset="0"/>
              <a:cs typeface="Times New Roman" panose="02020603050405020304" pitchFamily="18" charset="0"/>
            </a:endParaRPr>
          </a:p>
        </p:txBody>
      </p:sp>
      <p:cxnSp>
        <p:nvCxnSpPr>
          <p:cNvPr id="17" name="直接连接符 16"/>
          <p:cNvCxnSpPr>
            <a:endCxn id="49" idx="0"/>
          </p:cNvCxnSpPr>
          <p:nvPr/>
        </p:nvCxnSpPr>
        <p:spPr bwMode="auto">
          <a:xfrm>
            <a:off x="2041917" y="5437756"/>
            <a:ext cx="644536" cy="4760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直接连接符 69"/>
          <p:cNvCxnSpPr>
            <a:endCxn id="64" idx="0"/>
          </p:cNvCxnSpPr>
          <p:nvPr/>
        </p:nvCxnSpPr>
        <p:spPr bwMode="auto">
          <a:xfrm>
            <a:off x="3172017" y="5437756"/>
            <a:ext cx="893878" cy="4964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直接连接符 73"/>
          <p:cNvCxnSpPr>
            <a:endCxn id="61" idx="0"/>
          </p:cNvCxnSpPr>
          <p:nvPr/>
        </p:nvCxnSpPr>
        <p:spPr bwMode="auto">
          <a:xfrm>
            <a:off x="4337037" y="5444704"/>
            <a:ext cx="1096066" cy="4853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直接连接符 78"/>
          <p:cNvCxnSpPr>
            <a:endCxn id="63" idx="0"/>
          </p:cNvCxnSpPr>
          <p:nvPr/>
        </p:nvCxnSpPr>
        <p:spPr bwMode="auto">
          <a:xfrm>
            <a:off x="5458970" y="5437756"/>
            <a:ext cx="1407090" cy="49234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直接连接符 49"/>
          <p:cNvCxnSpPr/>
          <p:nvPr/>
        </p:nvCxnSpPr>
        <p:spPr bwMode="auto">
          <a:xfrm>
            <a:off x="11147624" y="5225105"/>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1" name="矩形 50"/>
          <p:cNvSpPr/>
          <p:nvPr/>
        </p:nvSpPr>
        <p:spPr>
          <a:xfrm>
            <a:off x="10798810" y="5550542"/>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2020</a:t>
            </a:r>
            <a:endParaRPr lang="en-US" sz="1800" dirty="0">
              <a:latin typeface="Times New Roman" panose="02020603050405020304" pitchFamily="18" charset="0"/>
              <a:cs typeface="Times New Roman" panose="02020603050405020304" pitchFamily="18" charset="0"/>
            </a:endParaRPr>
          </a:p>
        </p:txBody>
      </p:sp>
      <p:sp>
        <p:nvSpPr>
          <p:cNvPr id="130" name="Rectangle 129"/>
          <p:cNvSpPr/>
          <p:nvPr/>
        </p:nvSpPr>
        <p:spPr>
          <a:xfrm>
            <a:off x="83002" y="5650407"/>
            <a:ext cx="1409360" cy="707886"/>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I. Human</a:t>
            </a:r>
          </a:p>
          <a:p>
            <a:r>
              <a:rPr lang="en-US" altLang="zh-CN" sz="2000" b="1" dirty="0">
                <a:latin typeface="Times New Roman" panose="02020603050405020304" pitchFamily="18" charset="0"/>
                <a:cs typeface="Times New Roman" panose="02020603050405020304" pitchFamily="18" charset="0"/>
              </a:rPr>
              <a:t>    Invented</a:t>
            </a:r>
            <a:endParaRPr lang="zh-CN" altLang="en-US" sz="2000" dirty="0"/>
          </a:p>
        </p:txBody>
      </p:sp>
      <p:sp>
        <p:nvSpPr>
          <p:cNvPr id="131" name="Rectangle 130"/>
          <p:cNvSpPr/>
          <p:nvPr/>
        </p:nvSpPr>
        <p:spPr>
          <a:xfrm>
            <a:off x="103216" y="4229275"/>
            <a:ext cx="3626955" cy="707886"/>
          </a:xfrm>
          <a:prstGeom prst="rect">
            <a:avLst/>
          </a:prstGeom>
        </p:spPr>
        <p:txBody>
          <a:bodyPr wrap="none">
            <a:spAutoFit/>
          </a:bodyPr>
          <a:lstStyle/>
          <a:p>
            <a:r>
              <a:rPr lang="en-US" altLang="zh-CN" sz="2000" b="1" dirty="0">
                <a:solidFill>
                  <a:srgbClr val="7030A0"/>
                </a:solidFill>
                <a:latin typeface="Times New Roman" panose="02020603050405020304" pitchFamily="18" charset="0"/>
                <a:cs typeface="Times New Roman" panose="02020603050405020304" pitchFamily="18" charset="0"/>
              </a:rPr>
              <a:t>II. Pure Automatically Explore </a:t>
            </a:r>
            <a:br>
              <a:rPr lang="en-US" altLang="zh-CN" sz="2000" b="1" dirty="0">
                <a:solidFill>
                  <a:srgbClr val="7030A0"/>
                </a:solidFill>
                <a:latin typeface="Times New Roman" panose="02020603050405020304" pitchFamily="18" charset="0"/>
                <a:cs typeface="Times New Roman" panose="02020603050405020304" pitchFamily="18" charset="0"/>
              </a:rPr>
            </a:br>
            <a:r>
              <a:rPr lang="en-US" altLang="zh-CN" sz="2000" b="1" dirty="0">
                <a:solidFill>
                  <a:srgbClr val="7030A0"/>
                </a:solidFill>
                <a:latin typeface="Times New Roman" panose="02020603050405020304" pitchFamily="18" charset="0"/>
                <a:cs typeface="Times New Roman" panose="02020603050405020304" pitchFamily="18" charset="0"/>
              </a:rPr>
              <a:t>     Neural Architecture Space</a:t>
            </a:r>
            <a:endParaRPr lang="zh-CN" altLang="en-US" sz="2000" dirty="0">
              <a:solidFill>
                <a:srgbClr val="7030A0"/>
              </a:solidFill>
            </a:endParaRPr>
          </a:p>
        </p:txBody>
      </p:sp>
      <p:grpSp>
        <p:nvGrpSpPr>
          <p:cNvPr id="156" name="Group 155"/>
          <p:cNvGrpSpPr/>
          <p:nvPr/>
        </p:nvGrpSpPr>
        <p:grpSpPr>
          <a:xfrm>
            <a:off x="97990" y="2441200"/>
            <a:ext cx="11964891" cy="3486017"/>
            <a:chOff x="-29010" y="2666436"/>
            <a:chExt cx="11964891" cy="3486017"/>
          </a:xfrm>
        </p:grpSpPr>
        <p:sp>
          <p:nvSpPr>
            <p:cNvPr id="2" name="矩形 1"/>
            <p:cNvSpPr/>
            <p:nvPr/>
          </p:nvSpPr>
          <p:spPr bwMode="auto">
            <a:xfrm>
              <a:off x="9394165" y="5207269"/>
              <a:ext cx="1975272" cy="945184"/>
            </a:xfrm>
            <a:prstGeom prst="rect">
              <a:avLst/>
            </a:prstGeom>
            <a:solidFill>
              <a:schemeClr val="bg1">
                <a:alpha val="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7" name="直接连接符 6"/>
            <p:cNvCxnSpPr/>
            <p:nvPr/>
          </p:nvCxnSpPr>
          <p:spPr bwMode="auto">
            <a:xfrm flipH="1" flipV="1">
              <a:off x="4160377" y="4074642"/>
              <a:ext cx="5233794" cy="113263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flipV="1">
              <a:off x="11369437" y="4063279"/>
              <a:ext cx="174863" cy="114399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2" name="Rectangle 131"/>
            <p:cNvSpPr/>
            <p:nvPr/>
          </p:nvSpPr>
          <p:spPr>
            <a:xfrm>
              <a:off x="-29010" y="2970126"/>
              <a:ext cx="3638368" cy="707886"/>
            </a:xfrm>
            <a:prstGeom prst="rect">
              <a:avLst/>
            </a:prstGeom>
          </p:spPr>
          <p:txBody>
            <a:bodyPr wrap="none">
              <a:spAutoFit/>
            </a:bodyPr>
            <a:lstStyle/>
            <a:p>
              <a:r>
                <a:rPr lang="en-US" altLang="zh-CN" sz="2000" b="1" dirty="0">
                  <a:solidFill>
                    <a:srgbClr val="0070C0"/>
                  </a:solidFill>
                  <a:latin typeface="Times New Roman" panose="02020603050405020304" pitchFamily="18" charset="0"/>
                  <a:cs typeface="Times New Roman" panose="02020603050405020304" pitchFamily="18" charset="0"/>
                </a:rPr>
                <a:t>III. Hardware-Aware</a:t>
              </a:r>
            </a:p>
            <a:p>
              <a:r>
                <a:rPr lang="en-US" altLang="zh-CN" sz="2000" b="1" dirty="0">
                  <a:solidFill>
                    <a:srgbClr val="0070C0"/>
                  </a:solidFill>
                  <a:latin typeface="Times New Roman" panose="02020603050405020304" pitchFamily="18" charset="0"/>
                  <a:cs typeface="Times New Roman" panose="02020603050405020304" pitchFamily="18" charset="0"/>
                </a:rPr>
                <a:t>       Neural Architecture Search</a:t>
              </a:r>
              <a:endParaRPr lang="zh-CN" altLang="en-US" sz="2000" dirty="0">
                <a:solidFill>
                  <a:srgbClr val="0070C0"/>
                </a:solidFill>
              </a:endParaRPr>
            </a:p>
          </p:txBody>
        </p:sp>
        <p:grpSp>
          <p:nvGrpSpPr>
            <p:cNvPr id="155" name="Group 154"/>
            <p:cNvGrpSpPr/>
            <p:nvPr/>
          </p:nvGrpSpPr>
          <p:grpSpPr>
            <a:xfrm>
              <a:off x="76356" y="2666436"/>
              <a:ext cx="11859525" cy="1870548"/>
              <a:chOff x="76356" y="2666436"/>
              <a:chExt cx="11859525" cy="1870548"/>
            </a:xfrm>
          </p:grpSpPr>
          <p:sp>
            <p:nvSpPr>
              <p:cNvPr id="69" name="矩形 68"/>
              <p:cNvSpPr/>
              <p:nvPr/>
            </p:nvSpPr>
            <p:spPr>
              <a:xfrm>
                <a:off x="6975291" y="4142166"/>
                <a:ext cx="1101584"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2018.Nov</a:t>
                </a:r>
                <a:endParaRPr lang="en-US" sz="1800" dirty="0">
                  <a:latin typeface="Times New Roman" panose="02020603050405020304" pitchFamily="18" charset="0"/>
                  <a:cs typeface="Times New Roman" panose="02020603050405020304" pitchFamily="18" charset="0"/>
                </a:endParaRPr>
              </a:p>
            </p:txBody>
          </p:sp>
          <p:cxnSp>
            <p:nvCxnSpPr>
              <p:cNvPr id="67" name="直接连接符 66"/>
              <p:cNvCxnSpPr/>
              <p:nvPr/>
            </p:nvCxnSpPr>
            <p:spPr bwMode="auto">
              <a:xfrm>
                <a:off x="7565444" y="3861991"/>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82" name="组合 81"/>
              <p:cNvGrpSpPr/>
              <p:nvPr/>
            </p:nvGrpSpPr>
            <p:grpSpPr>
              <a:xfrm>
                <a:off x="8149086" y="2731050"/>
                <a:ext cx="1712280" cy="1395263"/>
                <a:chOff x="5747226" y="2676591"/>
                <a:chExt cx="1704588" cy="1395263"/>
              </a:xfrm>
            </p:grpSpPr>
            <p:sp>
              <p:nvSpPr>
                <p:cNvPr id="85" name="椭圆 84"/>
                <p:cNvSpPr/>
                <p:nvPr/>
              </p:nvSpPr>
              <p:spPr bwMode="auto">
                <a:xfrm>
                  <a:off x="7102314" y="3904538"/>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87" name="矩形 86"/>
                <p:cNvSpPr/>
                <p:nvPr/>
              </p:nvSpPr>
              <p:spPr>
                <a:xfrm>
                  <a:off x="5747226" y="2676591"/>
                  <a:ext cx="1704588" cy="707886"/>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2000" dirty="0" err="1">
                      <a:solidFill>
                        <a:schemeClr val="bg1"/>
                      </a:solidFill>
                      <a:latin typeface="Times New Roman" panose="02020603050405020304" pitchFamily="18" charset="0"/>
                      <a:cs typeface="Times New Roman" panose="02020603050405020304" pitchFamily="18" charset="0"/>
                    </a:rPr>
                    <a:t>proxylessNAS</a:t>
                  </a:r>
                  <a:endParaRPr lang="en-US" altLang="zh-CN" sz="2000" dirty="0">
                    <a:solidFill>
                      <a:schemeClr val="bg1"/>
                    </a:solidFill>
                    <a:latin typeface="Times New Roman" panose="02020603050405020304" pitchFamily="18" charset="0"/>
                    <a:cs typeface="Times New Roman" panose="02020603050405020304" pitchFamily="18" charset="0"/>
                  </a:endParaRPr>
                </a:p>
                <a:p>
                  <a:pPr algn="ctr"/>
                  <a:r>
                    <a:rPr lang="en-US" altLang="zh-CN" sz="2000" dirty="0">
                      <a:solidFill>
                        <a:schemeClr val="bg1"/>
                      </a:solidFill>
                      <a:latin typeface="Times New Roman" panose="02020603050405020304" pitchFamily="18" charset="0"/>
                      <a:cs typeface="Times New Roman" panose="02020603050405020304" pitchFamily="18" charset="0"/>
                    </a:rPr>
                    <a:t>from</a:t>
                  </a:r>
                  <a:r>
                    <a:rPr lang="en-US" altLang="zh-CN" sz="2000" b="1" dirty="0">
                      <a:solidFill>
                        <a:schemeClr val="bg1"/>
                      </a:solidFill>
                      <a:latin typeface="Times New Roman" panose="02020603050405020304" pitchFamily="18" charset="0"/>
                      <a:cs typeface="Times New Roman" panose="02020603050405020304" pitchFamily="18" charset="0"/>
                    </a:rPr>
                    <a:t> MIT</a:t>
                  </a:r>
                </a:p>
              </p:txBody>
            </p:sp>
            <p:cxnSp>
              <p:nvCxnSpPr>
                <p:cNvPr id="89" name="直接连接符 88"/>
                <p:cNvCxnSpPr>
                  <a:stCxn id="85" idx="4"/>
                </p:cNvCxnSpPr>
                <p:nvPr/>
              </p:nvCxnSpPr>
              <p:spPr bwMode="auto">
                <a:xfrm flipV="1">
                  <a:off x="7185972" y="3623866"/>
                  <a:ext cx="0" cy="447988"/>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90" name="直接连接符 89"/>
                <p:cNvCxnSpPr/>
                <p:nvPr/>
              </p:nvCxnSpPr>
              <p:spPr bwMode="auto">
                <a:xfrm>
                  <a:off x="5747226" y="3402066"/>
                  <a:ext cx="1438746" cy="221800"/>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91" name="直接连接符 90"/>
                <p:cNvCxnSpPr/>
                <p:nvPr/>
              </p:nvCxnSpPr>
              <p:spPr bwMode="auto">
                <a:xfrm flipV="1">
                  <a:off x="7185972" y="3389090"/>
                  <a:ext cx="265842" cy="234512"/>
                </a:xfrm>
                <a:prstGeom prst="line">
                  <a:avLst/>
                </a:prstGeom>
                <a:solidFill>
                  <a:schemeClr val="accent1"/>
                </a:solidFill>
                <a:ln w="9525" cap="flat" cmpd="sng" algn="ctr">
                  <a:solidFill>
                    <a:srgbClr val="0070C0"/>
                  </a:solidFill>
                  <a:prstDash val="solid"/>
                  <a:round/>
                  <a:headEnd type="none" w="med" len="med"/>
                  <a:tailEnd type="none" w="med" len="med"/>
                </a:ln>
                <a:effectLst/>
              </p:spPr>
            </p:cxnSp>
          </p:grpSp>
          <p:sp>
            <p:nvSpPr>
              <p:cNvPr id="93" name="矩形 92"/>
              <p:cNvSpPr/>
              <p:nvPr/>
            </p:nvSpPr>
            <p:spPr>
              <a:xfrm>
                <a:off x="8702567" y="4133784"/>
                <a:ext cx="1075936"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2018.D</a:t>
                </a:r>
                <a:r>
                  <a:rPr lang="en-US" altLang="zh-CN" sz="1800" dirty="0">
                    <a:latin typeface="Times New Roman" panose="02020603050405020304" pitchFamily="18" charset="0"/>
                    <a:ea typeface="ＭＳ Ｐゴシック" pitchFamily="-108" charset="-128"/>
                    <a:cs typeface="Times New Roman" panose="02020603050405020304" pitchFamily="18" charset="0"/>
                  </a:rPr>
                  <a:t>ec</a:t>
                </a:r>
                <a:endParaRPr lang="en-US" sz="1800" dirty="0">
                  <a:latin typeface="Times New Roman" panose="02020603050405020304" pitchFamily="18" charset="0"/>
                  <a:cs typeface="Times New Roman" panose="02020603050405020304" pitchFamily="18" charset="0"/>
                </a:endParaRPr>
              </a:p>
            </p:txBody>
          </p:sp>
          <p:cxnSp>
            <p:nvCxnSpPr>
              <p:cNvPr id="94" name="直接连接符 93"/>
              <p:cNvCxnSpPr/>
              <p:nvPr/>
            </p:nvCxnSpPr>
            <p:spPr bwMode="auto">
              <a:xfrm>
                <a:off x="9292720" y="3853609"/>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54" name="Group 153"/>
              <p:cNvGrpSpPr/>
              <p:nvPr/>
            </p:nvGrpSpPr>
            <p:grpSpPr>
              <a:xfrm>
                <a:off x="9943099" y="2666436"/>
                <a:ext cx="1714655" cy="1477125"/>
                <a:chOff x="9943099" y="2666436"/>
                <a:chExt cx="1714655" cy="1477125"/>
              </a:xfrm>
            </p:grpSpPr>
            <p:grpSp>
              <p:nvGrpSpPr>
                <p:cNvPr id="97" name="组合 96"/>
                <p:cNvGrpSpPr/>
                <p:nvPr/>
              </p:nvGrpSpPr>
              <p:grpSpPr>
                <a:xfrm>
                  <a:off x="9943099" y="2666436"/>
                  <a:ext cx="1714655" cy="1477125"/>
                  <a:chOff x="5577231" y="2576164"/>
                  <a:chExt cx="1706949" cy="1477125"/>
                </a:xfrm>
              </p:grpSpPr>
              <p:sp>
                <p:nvSpPr>
                  <p:cNvPr id="99" name="矩形 98"/>
                  <p:cNvSpPr/>
                  <p:nvPr/>
                </p:nvSpPr>
                <p:spPr>
                  <a:xfrm>
                    <a:off x="5774455" y="2576164"/>
                    <a:ext cx="1509725" cy="923330"/>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1800" dirty="0" err="1">
                        <a:solidFill>
                          <a:schemeClr val="bg1"/>
                        </a:solidFill>
                        <a:latin typeface="Times New Roman" panose="02020603050405020304" pitchFamily="18" charset="0"/>
                        <a:cs typeface="Times New Roman" panose="02020603050405020304" pitchFamily="18" charset="0"/>
                      </a:rPr>
                      <a:t>FBNet</a:t>
                    </a:r>
                    <a:endParaRPr lang="en-US" altLang="zh-CN" sz="1800" dirty="0">
                      <a:solidFill>
                        <a:schemeClr val="bg1"/>
                      </a:solidFill>
                      <a:latin typeface="Times New Roman" panose="02020603050405020304" pitchFamily="18" charset="0"/>
                      <a:cs typeface="Times New Roman" panose="02020603050405020304" pitchFamily="18" charset="0"/>
                    </a:endParaRPr>
                  </a:p>
                  <a:p>
                    <a:pPr algn="ctr"/>
                    <a:r>
                      <a:rPr lang="en-US" altLang="zh-CN" sz="1800" dirty="0">
                        <a:solidFill>
                          <a:schemeClr val="bg1"/>
                        </a:solidFill>
                        <a:latin typeface="Times New Roman" panose="02020603050405020304" pitchFamily="18" charset="0"/>
                        <a:cs typeface="Times New Roman" panose="02020603050405020304" pitchFamily="18" charset="0"/>
                      </a:rPr>
                      <a:t>from </a:t>
                    </a:r>
                    <a:r>
                      <a:rPr lang="en-US" altLang="zh-CN" sz="1800" b="1" dirty="0">
                        <a:solidFill>
                          <a:schemeClr val="bg1"/>
                        </a:solidFill>
                        <a:latin typeface="Times New Roman" panose="02020603050405020304" pitchFamily="18" charset="0"/>
                        <a:cs typeface="Times New Roman" panose="02020603050405020304" pitchFamily="18" charset="0"/>
                      </a:rPr>
                      <a:t>UCB </a:t>
                    </a:r>
                    <a:r>
                      <a:rPr lang="en-US" altLang="zh-CN" sz="1800" dirty="0">
                        <a:solidFill>
                          <a:schemeClr val="bg1"/>
                        </a:solidFill>
                        <a:latin typeface="Times New Roman" panose="02020603050405020304" pitchFamily="18" charset="0"/>
                        <a:cs typeface="Times New Roman" panose="02020603050405020304" pitchFamily="18" charset="0"/>
                      </a:rPr>
                      <a:t>&amp; </a:t>
                    </a:r>
                    <a:r>
                      <a:rPr lang="en-US" altLang="zh-CN" sz="1800" b="1" dirty="0">
                        <a:solidFill>
                          <a:schemeClr val="bg1"/>
                        </a:solidFill>
                        <a:latin typeface="Times New Roman" panose="02020603050405020304" pitchFamily="18" charset="0"/>
                        <a:cs typeface="Times New Roman" panose="02020603050405020304" pitchFamily="18" charset="0"/>
                      </a:rPr>
                      <a:t>Facebook</a:t>
                    </a:r>
                  </a:p>
                </p:txBody>
              </p:sp>
              <p:sp>
                <p:nvSpPr>
                  <p:cNvPr id="98" name="椭圆 97"/>
                  <p:cNvSpPr/>
                  <p:nvPr/>
                </p:nvSpPr>
                <p:spPr bwMode="auto">
                  <a:xfrm>
                    <a:off x="5577231" y="3885973"/>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cxnSp>
              <p:nvCxnSpPr>
                <p:cNvPr id="26" name="直接连接符 25"/>
                <p:cNvCxnSpPr/>
                <p:nvPr/>
              </p:nvCxnSpPr>
              <p:spPr bwMode="auto">
                <a:xfrm flipV="1">
                  <a:off x="10006426" y="3804632"/>
                  <a:ext cx="460736" cy="258649"/>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28" name="直接连接符 27"/>
                <p:cNvCxnSpPr/>
                <p:nvPr/>
              </p:nvCxnSpPr>
              <p:spPr bwMode="auto">
                <a:xfrm flipH="1" flipV="1">
                  <a:off x="10133997" y="3576389"/>
                  <a:ext cx="325949" cy="221851"/>
                </a:xfrm>
                <a:prstGeom prst="line">
                  <a:avLst/>
                </a:prstGeom>
                <a:ln>
                  <a:solidFill>
                    <a:srgbClr val="0070C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bwMode="auto">
                <a:xfrm flipV="1">
                  <a:off x="10467162" y="3585182"/>
                  <a:ext cx="1190592" cy="219450"/>
                </a:xfrm>
                <a:prstGeom prst="line">
                  <a:avLst/>
                </a:prstGeom>
                <a:solidFill>
                  <a:schemeClr val="accent1"/>
                </a:solidFill>
                <a:ln w="9525" cap="flat" cmpd="sng" algn="ctr">
                  <a:solidFill>
                    <a:srgbClr val="0070C0"/>
                  </a:solidFill>
                  <a:prstDash val="solid"/>
                  <a:round/>
                  <a:headEnd type="none" w="med" len="med"/>
                  <a:tailEnd type="none" w="med" len="med"/>
                </a:ln>
                <a:effectLst/>
              </p:spPr>
            </p:cxnSp>
          </p:grpSp>
          <p:cxnSp>
            <p:nvCxnSpPr>
              <p:cNvPr id="104" name="直接连接符 103"/>
              <p:cNvCxnSpPr/>
              <p:nvPr/>
            </p:nvCxnSpPr>
            <p:spPr bwMode="auto">
              <a:xfrm>
                <a:off x="11019920" y="3850628"/>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5" name="矩形 104"/>
              <p:cNvSpPr/>
              <p:nvPr/>
            </p:nvSpPr>
            <p:spPr>
              <a:xfrm>
                <a:off x="10667096" y="4167652"/>
                <a:ext cx="646331"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2019</a:t>
                </a:r>
                <a:endParaRPr lang="en-US" sz="1800" dirty="0">
                  <a:latin typeface="Times New Roman" panose="02020603050405020304" pitchFamily="18" charset="0"/>
                  <a:cs typeface="Times New Roman" panose="02020603050405020304" pitchFamily="18" charset="0"/>
                </a:endParaRPr>
              </a:p>
            </p:txBody>
          </p:sp>
          <p:sp>
            <p:nvSpPr>
              <p:cNvPr id="107" name="矩形 106"/>
              <p:cNvSpPr/>
              <p:nvPr/>
            </p:nvSpPr>
            <p:spPr>
              <a:xfrm>
                <a:off x="5190463" y="4123357"/>
                <a:ext cx="1088760" cy="369332"/>
              </a:xfrm>
              <a:prstGeom prst="rect">
                <a:avLst/>
              </a:prstGeom>
              <a:solidFill>
                <a:schemeClr val="bg1"/>
              </a:solidFill>
            </p:spPr>
            <p:txBody>
              <a:bodyPr wrap="none">
                <a:spAutoFit/>
              </a:bodyPr>
              <a:lstStyle/>
              <a:p>
                <a:r>
                  <a:rPr lang="en-US" sz="1800" dirty="0">
                    <a:latin typeface="Times New Roman" panose="02020603050405020304" pitchFamily="18" charset="0"/>
                    <a:ea typeface="ＭＳ Ｐゴシック" pitchFamily="-108" charset="-128"/>
                    <a:cs typeface="Times New Roman" panose="02020603050405020304" pitchFamily="18" charset="0"/>
                  </a:rPr>
                  <a:t>2018.July</a:t>
                </a:r>
                <a:endParaRPr lang="en-US" sz="1800" dirty="0">
                  <a:latin typeface="Times New Roman" panose="02020603050405020304" pitchFamily="18" charset="0"/>
                  <a:cs typeface="Times New Roman" panose="02020603050405020304" pitchFamily="18" charset="0"/>
                </a:endParaRPr>
              </a:p>
            </p:txBody>
          </p:sp>
          <p:cxnSp>
            <p:nvCxnSpPr>
              <p:cNvPr id="108" name="直接连接符 107"/>
              <p:cNvCxnSpPr/>
              <p:nvPr/>
            </p:nvCxnSpPr>
            <p:spPr bwMode="auto">
              <a:xfrm>
                <a:off x="5729387" y="3863598"/>
                <a:ext cx="0" cy="21265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09" name="组合 108"/>
              <p:cNvGrpSpPr/>
              <p:nvPr/>
            </p:nvGrpSpPr>
            <p:grpSpPr>
              <a:xfrm>
                <a:off x="5341036" y="2821434"/>
                <a:ext cx="1507176" cy="1320732"/>
                <a:chOff x="6497664" y="2751122"/>
                <a:chExt cx="1500403" cy="1320732"/>
              </a:xfrm>
            </p:grpSpPr>
            <p:sp>
              <p:nvSpPr>
                <p:cNvPr id="111" name="矩形 110"/>
                <p:cNvSpPr/>
                <p:nvPr/>
              </p:nvSpPr>
              <p:spPr>
                <a:xfrm>
                  <a:off x="6497664" y="2751122"/>
                  <a:ext cx="1500403" cy="646331"/>
                </a:xfrm>
                <a:prstGeom prst="rect">
                  <a:avLst/>
                </a:prstGeom>
                <a:solidFill>
                  <a:srgbClr val="0070C0"/>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en-US" altLang="zh-CN" sz="1800" dirty="0" err="1">
                      <a:solidFill>
                        <a:schemeClr val="bg1"/>
                      </a:solidFill>
                      <a:latin typeface="Times New Roman" panose="02020603050405020304" pitchFamily="18" charset="0"/>
                      <a:cs typeface="Times New Roman" panose="02020603050405020304" pitchFamily="18" charset="0"/>
                    </a:rPr>
                    <a:t>MnasNet</a:t>
                  </a:r>
                  <a:endParaRPr lang="en-US" altLang="zh-CN" sz="1800" dirty="0">
                    <a:solidFill>
                      <a:schemeClr val="bg1"/>
                    </a:solidFill>
                    <a:latin typeface="Times New Roman" panose="02020603050405020304" pitchFamily="18" charset="0"/>
                    <a:cs typeface="Times New Roman" panose="02020603050405020304" pitchFamily="18" charset="0"/>
                  </a:endParaRPr>
                </a:p>
                <a:p>
                  <a:pPr algn="ctr"/>
                  <a:r>
                    <a:rPr lang="en-US" altLang="zh-CN" sz="1800" dirty="0">
                      <a:solidFill>
                        <a:schemeClr val="bg1"/>
                      </a:solidFill>
                      <a:latin typeface="Times New Roman" panose="02020603050405020304" pitchFamily="18" charset="0"/>
                      <a:cs typeface="Times New Roman" panose="02020603050405020304" pitchFamily="18" charset="0"/>
                    </a:rPr>
                    <a:t>from</a:t>
                  </a:r>
                  <a:r>
                    <a:rPr lang="en-US" altLang="zh-CN" sz="1800" b="1" dirty="0">
                      <a:solidFill>
                        <a:schemeClr val="bg1"/>
                      </a:solidFill>
                      <a:latin typeface="Times New Roman" panose="02020603050405020304" pitchFamily="18" charset="0"/>
                      <a:cs typeface="Times New Roman" panose="02020603050405020304" pitchFamily="18" charset="0"/>
                    </a:rPr>
                    <a:t> Google</a:t>
                  </a:r>
                </a:p>
              </p:txBody>
            </p:sp>
            <p:cxnSp>
              <p:nvCxnSpPr>
                <p:cNvPr id="112" name="直接连接符 111"/>
                <p:cNvCxnSpPr>
                  <a:stCxn id="110" idx="4"/>
                </p:cNvCxnSpPr>
                <p:nvPr/>
              </p:nvCxnSpPr>
              <p:spPr bwMode="auto">
                <a:xfrm flipV="1">
                  <a:off x="7185972" y="3623866"/>
                  <a:ext cx="0" cy="447988"/>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113" name="直接连接符 112"/>
                <p:cNvCxnSpPr/>
                <p:nvPr/>
              </p:nvCxnSpPr>
              <p:spPr bwMode="auto">
                <a:xfrm>
                  <a:off x="6521833" y="3415042"/>
                  <a:ext cx="664139" cy="208824"/>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114" name="直接连接符 113"/>
                <p:cNvCxnSpPr/>
                <p:nvPr/>
              </p:nvCxnSpPr>
              <p:spPr bwMode="auto">
                <a:xfrm flipV="1">
                  <a:off x="7185972" y="3394118"/>
                  <a:ext cx="770491" cy="229484"/>
                </a:xfrm>
                <a:prstGeom prst="line">
                  <a:avLst/>
                </a:prstGeom>
                <a:solidFill>
                  <a:schemeClr val="accent1"/>
                </a:solidFill>
                <a:ln w="9525" cap="flat" cmpd="sng" algn="ctr">
                  <a:solidFill>
                    <a:srgbClr val="0070C0"/>
                  </a:solidFill>
                  <a:prstDash val="solid"/>
                  <a:round/>
                  <a:headEnd type="none" w="med" len="med"/>
                  <a:tailEnd type="none" w="med" len="med"/>
                </a:ln>
                <a:effectLst/>
              </p:spPr>
            </p:cxnSp>
            <p:sp>
              <p:nvSpPr>
                <p:cNvPr id="110" name="椭圆 109"/>
                <p:cNvSpPr/>
                <p:nvPr/>
              </p:nvSpPr>
              <p:spPr bwMode="auto">
                <a:xfrm>
                  <a:off x="7102314" y="3904538"/>
                  <a:ext cx="167316"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grpSp>
            <p:nvGrpSpPr>
              <p:cNvPr id="153" name="Group 152"/>
              <p:cNvGrpSpPr/>
              <p:nvPr/>
            </p:nvGrpSpPr>
            <p:grpSpPr>
              <a:xfrm>
                <a:off x="76356" y="4074642"/>
                <a:ext cx="11859525" cy="0"/>
                <a:chOff x="76356" y="4074642"/>
                <a:chExt cx="11859525" cy="0"/>
              </a:xfrm>
            </p:grpSpPr>
            <p:cxnSp>
              <p:nvCxnSpPr>
                <p:cNvPr id="52" name="直接箭头连接符 51"/>
                <p:cNvCxnSpPr/>
                <p:nvPr/>
              </p:nvCxnSpPr>
              <p:spPr bwMode="auto">
                <a:xfrm>
                  <a:off x="3980561" y="4074642"/>
                  <a:ext cx="7955320"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9" name="直接箭头连接符 51"/>
                <p:cNvCxnSpPr/>
                <p:nvPr/>
              </p:nvCxnSpPr>
              <p:spPr bwMode="auto">
                <a:xfrm>
                  <a:off x="76356" y="4074642"/>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grpSp>
      </p:grpSp>
      <p:cxnSp>
        <p:nvCxnSpPr>
          <p:cNvPr id="150" name="直接箭头连接符 51"/>
          <p:cNvCxnSpPr/>
          <p:nvPr/>
        </p:nvCxnSpPr>
        <p:spPr bwMode="auto">
          <a:xfrm>
            <a:off x="256825" y="5437756"/>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nvGrpSpPr>
          <p:cNvPr id="6" name="组合 5"/>
          <p:cNvGrpSpPr/>
          <p:nvPr/>
        </p:nvGrpSpPr>
        <p:grpSpPr>
          <a:xfrm>
            <a:off x="6488419" y="4358222"/>
            <a:ext cx="2230243" cy="1163192"/>
            <a:chOff x="6117915" y="2908662"/>
            <a:chExt cx="2230243" cy="1163192"/>
          </a:xfrm>
        </p:grpSpPr>
        <p:sp>
          <p:nvSpPr>
            <p:cNvPr id="81" name="椭圆 80"/>
            <p:cNvSpPr/>
            <p:nvPr/>
          </p:nvSpPr>
          <p:spPr bwMode="auto">
            <a:xfrm>
              <a:off x="7102314" y="3904538"/>
              <a:ext cx="167316" cy="167316"/>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84" name="直接连接符 83"/>
            <p:cNvCxnSpPr>
              <a:stCxn id="81" idx="4"/>
            </p:cNvCxnSpPr>
            <p:nvPr/>
          </p:nvCxnSpPr>
          <p:spPr bwMode="auto">
            <a:xfrm flipV="1">
              <a:off x="7185972" y="3775545"/>
              <a:ext cx="0" cy="296309"/>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cxnSp>
          <p:nvCxnSpPr>
            <p:cNvPr id="86" name="直接连接符 85"/>
            <p:cNvCxnSpPr/>
            <p:nvPr/>
          </p:nvCxnSpPr>
          <p:spPr bwMode="auto">
            <a:xfrm>
              <a:off x="6117915" y="3532471"/>
              <a:ext cx="1068057" cy="240859"/>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cxnSp>
          <p:nvCxnSpPr>
            <p:cNvPr id="88" name="直接连接符 87"/>
            <p:cNvCxnSpPr/>
            <p:nvPr/>
          </p:nvCxnSpPr>
          <p:spPr bwMode="auto">
            <a:xfrm flipV="1">
              <a:off x="7185972" y="3532472"/>
              <a:ext cx="1162186" cy="240595"/>
            </a:xfrm>
            <a:prstGeom prst="lin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cxnSp>
        <p:sp>
          <p:nvSpPr>
            <p:cNvPr id="83" name="矩形 82"/>
            <p:cNvSpPr/>
            <p:nvPr/>
          </p:nvSpPr>
          <p:spPr>
            <a:xfrm>
              <a:off x="6117915" y="2908662"/>
              <a:ext cx="2230243" cy="646331"/>
            </a:xfrm>
            <a:prstGeom prst="rect">
              <a:avLst/>
            </a:prstGeom>
            <a:ln/>
          </p:spPr>
          <p:style>
            <a:lnRef idx="1">
              <a:schemeClr val="accent4"/>
            </a:lnRef>
            <a:fillRef idx="3">
              <a:schemeClr val="accent4"/>
            </a:fillRef>
            <a:effectRef idx="2">
              <a:schemeClr val="accent4"/>
            </a:effectRef>
            <a:fontRef idx="minor">
              <a:schemeClr val="lt1"/>
            </a:fontRef>
          </p:style>
          <p:txBody>
            <a:bodyPr wrap="square">
              <a:spAutoFit/>
            </a:bodyPr>
            <a:lstStyle/>
            <a:p>
              <a:pPr algn="ctr"/>
              <a:r>
                <a:rPr lang="en-US" sz="1800" dirty="0">
                  <a:latin typeface="Times New Roman" panose="02020603050405020304" pitchFamily="18" charset="0"/>
                  <a:cs typeface="Times New Roman" panose="02020603050405020304" pitchFamily="18" charset="0"/>
                </a:rPr>
                <a:t>N</a:t>
              </a:r>
              <a:r>
                <a:rPr lang="en-US" altLang="zh-CN" sz="1800" dirty="0">
                  <a:latin typeface="Times New Roman" panose="02020603050405020304" pitchFamily="18" charset="0"/>
                  <a:cs typeface="Times New Roman" panose="02020603050405020304" pitchFamily="18" charset="0"/>
                </a:rPr>
                <a:t>eural Architecture Search (RL-based) </a:t>
              </a:r>
              <a:endParaRPr lang="en-US" sz="1800" dirty="0">
                <a:latin typeface="Times New Roman" panose="02020603050405020304" pitchFamily="18" charset="0"/>
                <a:cs typeface="Times New Roman" panose="02020603050405020304" pitchFamily="18" charset="0"/>
              </a:endParaRPr>
            </a:p>
          </p:txBody>
        </p:sp>
      </p:grpSp>
      <p:grpSp>
        <p:nvGrpSpPr>
          <p:cNvPr id="3" name="Group 2"/>
          <p:cNvGrpSpPr/>
          <p:nvPr/>
        </p:nvGrpSpPr>
        <p:grpSpPr>
          <a:xfrm>
            <a:off x="83002" y="1327338"/>
            <a:ext cx="11910618" cy="2597344"/>
            <a:chOff x="83002" y="1704974"/>
            <a:chExt cx="11910618" cy="2597344"/>
          </a:xfrm>
        </p:grpSpPr>
        <p:grpSp>
          <p:nvGrpSpPr>
            <p:cNvPr id="157" name="Group 156"/>
            <p:cNvGrpSpPr/>
            <p:nvPr/>
          </p:nvGrpSpPr>
          <p:grpSpPr>
            <a:xfrm>
              <a:off x="83002" y="1781334"/>
              <a:ext cx="11910618" cy="2520984"/>
              <a:chOff x="-29010" y="1485971"/>
              <a:chExt cx="11910618" cy="2520984"/>
            </a:xfrm>
          </p:grpSpPr>
          <p:grpSp>
            <p:nvGrpSpPr>
              <p:cNvPr id="71" name="组合 70"/>
              <p:cNvGrpSpPr/>
              <p:nvPr/>
            </p:nvGrpSpPr>
            <p:grpSpPr>
              <a:xfrm>
                <a:off x="6928863" y="1485971"/>
                <a:ext cx="1646924" cy="2520984"/>
                <a:chOff x="6362510" y="2844137"/>
                <a:chExt cx="1646924" cy="2520984"/>
              </a:xfrm>
            </p:grpSpPr>
            <p:sp>
              <p:nvSpPr>
                <p:cNvPr id="75" name="矩形 74"/>
                <p:cNvSpPr/>
                <p:nvPr/>
              </p:nvSpPr>
              <p:spPr>
                <a:xfrm>
                  <a:off x="6362510" y="2844137"/>
                  <a:ext cx="1646924" cy="646331"/>
                </a:xfrm>
                <a:prstGeom prst="rect">
                  <a:avLst/>
                </a:prstGeom>
                <a:solidFill>
                  <a:srgbClr val="C00000"/>
                </a:solidFill>
                <a:ln w="127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algn="ctr"/>
                  <a:r>
                    <a:rPr lang="en-US" altLang="zh-CN" sz="1800" dirty="0">
                      <a:solidFill>
                        <a:schemeClr val="bg1"/>
                      </a:solidFill>
                      <a:latin typeface="Times New Roman" panose="02020603050405020304" pitchFamily="18" charset="0"/>
                      <a:cs typeface="Times New Roman" panose="02020603050405020304" pitchFamily="18" charset="0"/>
                    </a:rPr>
                    <a:t>DAC19 </a:t>
                  </a:r>
                  <a:r>
                    <a:rPr lang="en-US" altLang="zh-CN" sz="1800" b="1" dirty="0">
                      <a:solidFill>
                        <a:schemeClr val="bg1"/>
                      </a:solidFill>
                      <a:latin typeface="Times New Roman" panose="02020603050405020304" pitchFamily="18" charset="0"/>
                      <a:cs typeface="Times New Roman" panose="02020603050405020304" pitchFamily="18" charset="0"/>
                    </a:rPr>
                    <a:t>FNAS</a:t>
                  </a:r>
                </a:p>
                <a:p>
                  <a:pPr algn="ctr"/>
                  <a:r>
                    <a:rPr lang="en-US" altLang="zh-CN" b="1" dirty="0">
                      <a:solidFill>
                        <a:schemeClr val="bg1"/>
                      </a:solidFill>
                      <a:latin typeface="Times New Roman" panose="02020603050405020304" pitchFamily="18" charset="0"/>
                      <a:cs typeface="Times New Roman" panose="02020603050405020304" pitchFamily="18" charset="0"/>
                    </a:rPr>
                    <a:t>from ND</a:t>
                  </a:r>
                  <a:endParaRPr lang="en-US" altLang="zh-CN" sz="1800" b="1" dirty="0">
                    <a:solidFill>
                      <a:schemeClr val="bg1"/>
                    </a:solidFill>
                    <a:latin typeface="Times New Roman" panose="02020603050405020304" pitchFamily="18" charset="0"/>
                    <a:cs typeface="Times New Roman" panose="02020603050405020304" pitchFamily="18" charset="0"/>
                  </a:endParaRPr>
                </a:p>
              </p:txBody>
            </p:sp>
            <p:cxnSp>
              <p:nvCxnSpPr>
                <p:cNvPr id="76" name="直接连接符 75"/>
                <p:cNvCxnSpPr>
                  <a:stCxn id="73" idx="4"/>
                </p:cNvCxnSpPr>
                <p:nvPr/>
              </p:nvCxnSpPr>
              <p:spPr bwMode="auto">
                <a:xfrm flipH="1" flipV="1">
                  <a:off x="7185972" y="3739093"/>
                  <a:ext cx="9189" cy="1626028"/>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78" name="直接连接符 77"/>
                <p:cNvCxnSpPr/>
                <p:nvPr/>
              </p:nvCxnSpPr>
              <p:spPr bwMode="auto">
                <a:xfrm>
                  <a:off x="6362510" y="3497411"/>
                  <a:ext cx="823462" cy="241681"/>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80" name="直接连接符 79"/>
                <p:cNvCxnSpPr/>
                <p:nvPr/>
              </p:nvCxnSpPr>
              <p:spPr bwMode="auto">
                <a:xfrm flipV="1">
                  <a:off x="7185972" y="3507426"/>
                  <a:ext cx="823462" cy="231666"/>
                </a:xfrm>
                <a:prstGeom prst="line">
                  <a:avLst/>
                </a:prstGeom>
                <a:solidFill>
                  <a:schemeClr val="accent1"/>
                </a:solidFill>
                <a:ln w="9525" cap="flat" cmpd="sng" algn="ctr">
                  <a:solidFill>
                    <a:srgbClr val="C00000"/>
                  </a:solidFill>
                  <a:prstDash val="solid"/>
                  <a:round/>
                  <a:headEnd type="none" w="med" len="med"/>
                  <a:tailEnd type="none" w="med" len="med"/>
                </a:ln>
                <a:effectLst/>
              </p:spPr>
            </p:cxnSp>
            <p:sp>
              <p:nvSpPr>
                <p:cNvPr id="73" name="椭圆 72"/>
                <p:cNvSpPr/>
                <p:nvPr/>
              </p:nvSpPr>
              <p:spPr bwMode="auto">
                <a:xfrm>
                  <a:off x="7111503" y="5197805"/>
                  <a:ext cx="167316" cy="167316"/>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sp>
            <p:nvSpPr>
              <p:cNvPr id="133" name="Rectangle 132"/>
              <p:cNvSpPr/>
              <p:nvPr/>
            </p:nvSpPr>
            <p:spPr>
              <a:xfrm>
                <a:off x="-29010" y="1496626"/>
                <a:ext cx="4852419" cy="707886"/>
              </a:xfrm>
              <a:prstGeom prst="rect">
                <a:avLst/>
              </a:prstGeom>
            </p:spPr>
            <p:txBody>
              <a:bodyPr wrap="none">
                <a:spAutoFit/>
              </a:bodyPr>
              <a:lstStyle/>
              <a:p>
                <a:r>
                  <a:rPr lang="en-US" altLang="zh-CN" sz="2000" b="1" dirty="0">
                    <a:solidFill>
                      <a:srgbClr val="C00000"/>
                    </a:solidFill>
                    <a:latin typeface="Times New Roman" panose="02020603050405020304" pitchFamily="18" charset="0"/>
                    <a:cs typeface="Times New Roman" panose="02020603050405020304" pitchFamily="18" charset="0"/>
                  </a:rPr>
                  <a:t>IV. Co-Explore Neural Architecture Space </a:t>
                </a:r>
              </a:p>
              <a:p>
                <a:r>
                  <a:rPr lang="en-US" altLang="zh-CN" sz="2000" b="1" dirty="0">
                    <a:solidFill>
                      <a:srgbClr val="C00000"/>
                    </a:solidFill>
                    <a:latin typeface="Times New Roman" panose="02020603050405020304" pitchFamily="18" charset="0"/>
                    <a:cs typeface="Times New Roman" panose="02020603050405020304" pitchFamily="18" charset="0"/>
                  </a:rPr>
                  <a:t>      and Hardware Design Space</a:t>
                </a:r>
              </a:p>
            </p:txBody>
          </p:sp>
          <p:cxnSp>
            <p:nvCxnSpPr>
              <p:cNvPr id="134" name="直接箭头连接符 51"/>
              <p:cNvCxnSpPr/>
              <p:nvPr/>
            </p:nvCxnSpPr>
            <p:spPr bwMode="auto">
              <a:xfrm>
                <a:off x="76356" y="2465442"/>
                <a:ext cx="11805252" cy="0"/>
              </a:xfrm>
              <a:prstGeom prst="straightConnector1">
                <a:avLst/>
              </a:prstGeom>
              <a:solidFill>
                <a:schemeClr val="accent1"/>
              </a:solidFill>
              <a:ln w="38100" cap="flat" cmpd="sng" algn="ctr">
                <a:solidFill>
                  <a:schemeClr val="tx1"/>
                </a:solidFill>
                <a:prstDash val="dashDot"/>
                <a:round/>
                <a:headEnd type="none" w="med" len="med"/>
                <a:tailEnd type="none" w="med" len="med"/>
              </a:ln>
              <a:effectLst/>
            </p:spPr>
          </p:cxnSp>
        </p:grpSp>
        <p:sp>
          <p:nvSpPr>
            <p:cNvPr id="158" name="Rectangle 157"/>
            <p:cNvSpPr/>
            <p:nvPr/>
          </p:nvSpPr>
          <p:spPr>
            <a:xfrm>
              <a:off x="9817230" y="1704974"/>
              <a:ext cx="1112377" cy="461665"/>
            </a:xfrm>
            <a:prstGeom prst="rect">
              <a:avLst/>
            </a:prstGeom>
          </p:spPr>
          <p:txBody>
            <a:bodyPr wrap="square">
              <a:spAutoFit/>
            </a:bodyPr>
            <a:lstStyle/>
            <a:p>
              <a:r>
                <a:rPr lang="en-US" altLang="zh-CN" b="1" dirty="0">
                  <a:solidFill>
                    <a:srgbClr val="C00000"/>
                  </a:solidFill>
                  <a:latin typeface="Times New Roman" panose="02020603050405020304" pitchFamily="18" charset="0"/>
                  <a:cs typeface="Times New Roman" panose="02020603050405020304" pitchFamily="18" charset="0"/>
                </a:rPr>
                <a:t>……</a:t>
              </a:r>
            </a:p>
          </p:txBody>
        </p:sp>
      </p:grpSp>
      <p:sp>
        <p:nvSpPr>
          <p:cNvPr id="92" name="椭圆 109"/>
          <p:cNvSpPr/>
          <p:nvPr/>
        </p:nvSpPr>
        <p:spPr bwMode="auto">
          <a:xfrm>
            <a:off x="6077372" y="3761997"/>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95" name="椭圆 109"/>
          <p:cNvSpPr/>
          <p:nvPr/>
        </p:nvSpPr>
        <p:spPr bwMode="auto">
          <a:xfrm>
            <a:off x="9633744" y="3741228"/>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96" name="椭圆 109"/>
          <p:cNvSpPr/>
          <p:nvPr/>
        </p:nvSpPr>
        <p:spPr bwMode="auto">
          <a:xfrm>
            <a:off x="10070099" y="3757366"/>
            <a:ext cx="168071" cy="167316"/>
          </a:xfrm>
          <a:prstGeom prst="ellipse">
            <a:avLst/>
          </a:prstGeom>
          <a:solidFill>
            <a:srgbClr val="0070C0"/>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100"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Evolution of Exploring Deep Neural Architectures</a:t>
            </a:r>
            <a:endParaRPr lang="zh-CN" altLang="en-US" sz="3200" dirty="0"/>
          </a:p>
        </p:txBody>
      </p:sp>
    </p:spTree>
    <p:extLst>
      <p:ext uri="{BB962C8B-B14F-4D97-AF65-F5344CB8AC3E}">
        <p14:creationId xmlns:p14="http://schemas.microsoft.com/office/powerpoint/2010/main" val="2962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15</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15</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862076" y="918529"/>
            <a:ext cx="10816372"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a:t>Introduction</a:t>
            </a:r>
            <a:endParaRPr lang="en-US" altLang="zh-CN" sz="2000" dirty="0"/>
          </a:p>
          <a:p>
            <a:pPr marL="342900" indent="-342900">
              <a:lnSpc>
                <a:spcPct val="150000"/>
              </a:lnSpc>
              <a:buFont typeface="Arial" panose="020B0604020202020204" pitchFamily="34" charset="0"/>
              <a:buChar char="•"/>
            </a:pPr>
            <a:r>
              <a:rPr lang="en-US" altLang="zh-CN" sz="2400" b="1" dirty="0"/>
              <a:t>Co-Exploration of Neural Architecture and FPGA Implementation</a:t>
            </a:r>
          </a:p>
          <a:p>
            <a:pPr>
              <a:lnSpc>
                <a:spcPct val="150000"/>
              </a:lnSpc>
            </a:pPr>
            <a:r>
              <a:rPr lang="en-US" altLang="zh-CN" sz="2400" dirty="0"/>
              <a:t>	</a:t>
            </a:r>
            <a:r>
              <a:rPr lang="en-US" altLang="zh-CN" sz="2000" dirty="0"/>
              <a:t>- DAC 2019 (Best Paper Nomination)</a:t>
            </a:r>
          </a:p>
          <a:p>
            <a:pPr marL="342900" lvl="0" indent="-342900">
              <a:lnSpc>
                <a:spcPct val="150000"/>
              </a:lnSpc>
              <a:buFont typeface="Arial" panose="020B0604020202020204" pitchFamily="34" charset="0"/>
              <a:buChar char="•"/>
            </a:pPr>
            <a:r>
              <a:rPr lang="en-US" altLang="zh-CN" sz="2400" b="1" dirty="0">
                <a:solidFill>
                  <a:prstClr val="black"/>
                </a:solidFill>
              </a:rPr>
              <a:t>Other Research Directions</a:t>
            </a:r>
          </a:p>
          <a:p>
            <a:pPr marL="342900" indent="-342900">
              <a:lnSpc>
                <a:spcPct val="150000"/>
              </a:lnSpc>
              <a:buFont typeface="Arial" panose="020B0604020202020204" pitchFamily="34" charset="0"/>
              <a:buChar char="•"/>
            </a:pPr>
            <a:r>
              <a:rPr lang="en-US" altLang="zh-CN" sz="2400" b="1" dirty="0">
                <a:solidFill>
                  <a:prstClr val="black"/>
                </a:solidFill>
              </a:rPr>
              <a:t>Conclusion</a:t>
            </a: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Outline</a:t>
            </a:r>
            <a:endParaRPr lang="zh-CN" altLang="en-US" sz="3200" dirty="0"/>
          </a:p>
        </p:txBody>
      </p:sp>
      <p:sp>
        <p:nvSpPr>
          <p:cNvPr id="3" name="矩形 2"/>
          <p:cNvSpPr/>
          <p:nvPr/>
        </p:nvSpPr>
        <p:spPr>
          <a:xfrm>
            <a:off x="707571" y="2773038"/>
            <a:ext cx="10712467" cy="2047441"/>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p:cNvSpPr/>
          <p:nvPr/>
        </p:nvSpPr>
        <p:spPr>
          <a:xfrm>
            <a:off x="836776" y="723900"/>
            <a:ext cx="10712467" cy="819150"/>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3384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1999" cy="5633357"/>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a:solidFill>
                  <a:srgbClr val="002142"/>
                </a:solidFill>
              </a:rPr>
              <a:t>FNAS F</a:t>
            </a:r>
            <a:r>
              <a:rPr lang="en-US" altLang="zh-CN" sz="4000" dirty="0">
                <a:solidFill>
                  <a:srgbClr val="002142"/>
                </a:solidFill>
              </a:rPr>
              <a:t>ramework </a:t>
            </a:r>
            <a:endParaRPr lang="en-US" sz="3200" dirty="0">
              <a:solidFill>
                <a:srgbClr val="002142"/>
              </a:solidFill>
            </a:endParaRPr>
          </a:p>
        </p:txBody>
      </p:sp>
    </p:spTree>
    <p:extLst>
      <p:ext uri="{BB962C8B-B14F-4D97-AF65-F5344CB8AC3E}">
        <p14:creationId xmlns:p14="http://schemas.microsoft.com/office/powerpoint/2010/main" val="3467239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312838" y="779489"/>
            <a:ext cx="6688691" cy="3900853"/>
          </a:xfrm>
          <a:prstGeom prst="rect">
            <a:avLst/>
          </a:prstGeom>
        </p:spPr>
      </p:pic>
      <p:grpSp>
        <p:nvGrpSpPr>
          <p:cNvPr id="24" name="组合 23"/>
          <p:cNvGrpSpPr/>
          <p:nvPr/>
        </p:nvGrpSpPr>
        <p:grpSpPr>
          <a:xfrm>
            <a:off x="6893391" y="4678815"/>
            <a:ext cx="4478814" cy="1650923"/>
            <a:chOff x="7299153" y="4731142"/>
            <a:chExt cx="4478814" cy="1650923"/>
          </a:xfrm>
        </p:grpSpPr>
        <p:pic>
          <p:nvPicPr>
            <p:cNvPr id="10" name="图片 9"/>
            <p:cNvPicPr>
              <a:picLocks noChangeAspect="1"/>
            </p:cNvPicPr>
            <p:nvPr/>
          </p:nvPicPr>
          <p:blipFill>
            <a:blip r:embed="rId4"/>
            <a:stretch>
              <a:fillRect/>
            </a:stretch>
          </p:blipFill>
          <p:spPr>
            <a:xfrm>
              <a:off x="10495130" y="5382423"/>
              <a:ext cx="882632" cy="884349"/>
            </a:xfrm>
            <a:prstGeom prst="rect">
              <a:avLst/>
            </a:prstGeom>
          </p:spPr>
        </p:pic>
        <p:pic>
          <p:nvPicPr>
            <p:cNvPr id="13" name="图片 12"/>
            <p:cNvPicPr>
              <a:picLocks noChangeAspect="1"/>
            </p:cNvPicPr>
            <p:nvPr/>
          </p:nvPicPr>
          <p:blipFill>
            <a:blip r:embed="rId5"/>
            <a:stretch>
              <a:fillRect/>
            </a:stretch>
          </p:blipFill>
          <p:spPr>
            <a:xfrm>
              <a:off x="7635057" y="5414659"/>
              <a:ext cx="1532632" cy="915079"/>
            </a:xfrm>
            <a:prstGeom prst="rect">
              <a:avLst/>
            </a:prstGeom>
          </p:spPr>
        </p:pic>
        <p:sp>
          <p:nvSpPr>
            <p:cNvPr id="11" name="加号 10"/>
            <p:cNvSpPr/>
            <p:nvPr/>
          </p:nvSpPr>
          <p:spPr bwMode="auto">
            <a:xfrm>
              <a:off x="9554566" y="5569776"/>
              <a:ext cx="468086" cy="468086"/>
            </a:xfrm>
            <a:prstGeom prst="mathPlus">
              <a:avLst>
                <a:gd name="adj1" fmla="val 12667"/>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6" name="矩形 15"/>
            <p:cNvSpPr/>
            <p:nvPr/>
          </p:nvSpPr>
          <p:spPr>
            <a:xfrm>
              <a:off x="7444280" y="4731142"/>
              <a:ext cx="4333687" cy="646331"/>
            </a:xfrm>
            <a:prstGeom prst="rect">
              <a:avLst/>
            </a:prstGeom>
          </p:spPr>
          <p:txBody>
            <a:bodyPr wrap="none">
              <a:spAutoFit/>
            </a:bodyPr>
            <a:lstStyle/>
            <a:p>
              <a:r>
                <a:rPr lang="en-US" altLang="zh-CN" sz="1800" b="1" dirty="0">
                  <a:latin typeface="Times New Roman" panose="02020603050405020304" pitchFamily="18" charset="0"/>
                  <a:cs typeface="Times New Roman" panose="02020603050405020304" pitchFamily="18" charset="0"/>
                </a:rPr>
                <a:t>Output: A pair of neural architecture and </a:t>
              </a:r>
              <a:br>
                <a:rPr lang="en-US" altLang="zh-CN" sz="1800" b="1" dirty="0">
                  <a:latin typeface="Times New Roman" panose="02020603050405020304" pitchFamily="18" charset="0"/>
                  <a:cs typeface="Times New Roman" panose="02020603050405020304" pitchFamily="18" charset="0"/>
                </a:rPr>
              </a:br>
              <a:r>
                <a:rPr lang="en-US" altLang="zh-CN" sz="1800" b="1" dirty="0">
                  <a:latin typeface="Times New Roman" panose="02020603050405020304" pitchFamily="18" charset="0"/>
                  <a:cs typeface="Times New Roman" panose="02020603050405020304" pitchFamily="18" charset="0"/>
                </a:rPr>
                <a:t>               hardware design</a:t>
              </a:r>
              <a:endParaRPr lang="zh-CN" altLang="en-US" sz="1800" dirty="0"/>
            </a:p>
          </p:txBody>
        </p:sp>
        <p:sp>
          <p:nvSpPr>
            <p:cNvPr id="17" name="矩形 16"/>
            <p:cNvSpPr/>
            <p:nvPr/>
          </p:nvSpPr>
          <p:spPr bwMode="auto">
            <a:xfrm>
              <a:off x="7299153" y="4732669"/>
              <a:ext cx="4478813" cy="1649396"/>
            </a:xfrm>
            <a:prstGeom prst="rect">
              <a:avLst/>
            </a:prstGeom>
            <a:noFill/>
            <a:ln>
              <a:solidFill>
                <a:srgbClr val="C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20" name="矩形 19"/>
          <p:cNvSpPr/>
          <p:nvPr/>
        </p:nvSpPr>
        <p:spPr>
          <a:xfrm>
            <a:off x="8723870" y="6403245"/>
            <a:ext cx="1005403" cy="461665"/>
          </a:xfrm>
          <a:prstGeom prst="rect">
            <a:avLst/>
          </a:prstGeom>
        </p:spPr>
        <p:txBody>
          <a:bodyPr wrap="none">
            <a:spAutoFit/>
          </a:bodyPr>
          <a:lstStyle/>
          <a:p>
            <a:r>
              <a:rPr lang="en-US" altLang="zh-CN" dirty="0"/>
              <a:t>FNAS</a:t>
            </a:r>
            <a:endParaRPr lang="zh-CN" altLang="en-US" dirty="0"/>
          </a:p>
        </p:txBody>
      </p:sp>
      <p:sp>
        <p:nvSpPr>
          <p:cNvPr id="21"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HW-Aware NAS vs. </a:t>
            </a:r>
            <a:r>
              <a:rPr lang="en-US" altLang="zh-CN" sz="3200" u="sng" dirty="0">
                <a:solidFill>
                  <a:srgbClr val="663300"/>
                </a:solidFill>
              </a:rPr>
              <a:t>F</a:t>
            </a:r>
            <a:r>
              <a:rPr lang="en-US" altLang="zh-CN" sz="3200" dirty="0"/>
              <a:t>PGA-Implementation Aware </a:t>
            </a:r>
            <a:r>
              <a:rPr lang="en-US" altLang="zh-CN" sz="3200" u="sng" dirty="0">
                <a:solidFill>
                  <a:srgbClr val="663300"/>
                </a:solidFill>
              </a:rPr>
              <a:t>NAS</a:t>
            </a:r>
            <a:r>
              <a:rPr lang="zh-CN" altLang="en-US" sz="3200" dirty="0"/>
              <a:t>（</a:t>
            </a:r>
            <a:r>
              <a:rPr lang="en-US" altLang="zh-CN" sz="3200" dirty="0"/>
              <a:t>FNAS</a:t>
            </a:r>
            <a:r>
              <a:rPr lang="zh-CN" altLang="en-US" sz="3200" dirty="0"/>
              <a:t>）</a:t>
            </a:r>
          </a:p>
        </p:txBody>
      </p:sp>
      <p:sp>
        <p:nvSpPr>
          <p:cNvPr id="331" name="椭圆 330"/>
          <p:cNvSpPr/>
          <p:nvPr/>
        </p:nvSpPr>
        <p:spPr>
          <a:xfrm>
            <a:off x="5397796" y="2637011"/>
            <a:ext cx="412955" cy="412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2" name="椭圆 331"/>
          <p:cNvSpPr/>
          <p:nvPr/>
        </p:nvSpPr>
        <p:spPr>
          <a:xfrm>
            <a:off x="9220548" y="1582826"/>
            <a:ext cx="412955" cy="412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3" name="椭圆 332"/>
          <p:cNvSpPr/>
          <p:nvPr/>
        </p:nvSpPr>
        <p:spPr>
          <a:xfrm>
            <a:off x="9252553" y="1580067"/>
            <a:ext cx="412955" cy="412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a:blip r:embed="rId6"/>
          <a:stretch>
            <a:fillRect/>
          </a:stretch>
        </p:blipFill>
        <p:spPr>
          <a:xfrm>
            <a:off x="8896173" y="2203022"/>
            <a:ext cx="1114673" cy="1100617"/>
          </a:xfrm>
          <a:prstGeom prst="rect">
            <a:avLst/>
          </a:prstGeom>
          <a:ln w="38100">
            <a:solidFill>
              <a:srgbClr val="C00000"/>
            </a:solidFill>
          </a:ln>
        </p:spPr>
      </p:pic>
      <p:grpSp>
        <p:nvGrpSpPr>
          <p:cNvPr id="27" name="组合 26"/>
          <p:cNvGrpSpPr/>
          <p:nvPr/>
        </p:nvGrpSpPr>
        <p:grpSpPr>
          <a:xfrm>
            <a:off x="1054849" y="4719463"/>
            <a:ext cx="3409950" cy="1513168"/>
            <a:chOff x="882650" y="5236367"/>
            <a:chExt cx="3409950" cy="1513168"/>
          </a:xfrm>
        </p:grpSpPr>
        <p:sp>
          <p:nvSpPr>
            <p:cNvPr id="28" name="矩形 27"/>
            <p:cNvSpPr/>
            <p:nvPr/>
          </p:nvSpPr>
          <p:spPr>
            <a:xfrm>
              <a:off x="1015077" y="5236367"/>
              <a:ext cx="3132396" cy="369332"/>
            </a:xfrm>
            <a:prstGeom prst="rect">
              <a:avLst/>
            </a:prstGeom>
          </p:spPr>
          <p:txBody>
            <a:bodyPr wrap="none">
              <a:spAutoFit/>
            </a:bodyPr>
            <a:lstStyle/>
            <a:p>
              <a:r>
                <a:rPr lang="en-US" altLang="zh-CN" sz="1800" b="1" dirty="0">
                  <a:latin typeface="Times New Roman" panose="02020603050405020304" pitchFamily="18" charset="0"/>
                  <a:cs typeface="Times New Roman" panose="02020603050405020304" pitchFamily="18" charset="0"/>
                </a:rPr>
                <a:t>Output: A neural architecture</a:t>
              </a:r>
              <a:endParaRPr lang="zh-CN" altLang="en-US" sz="1800" dirty="0"/>
            </a:p>
          </p:txBody>
        </p:sp>
        <p:pic>
          <p:nvPicPr>
            <p:cNvPr id="29" name="图片 28"/>
            <p:cNvPicPr>
              <a:picLocks noChangeAspect="1"/>
            </p:cNvPicPr>
            <p:nvPr/>
          </p:nvPicPr>
          <p:blipFill>
            <a:blip r:embed="rId5"/>
            <a:stretch>
              <a:fillRect/>
            </a:stretch>
          </p:blipFill>
          <p:spPr>
            <a:xfrm>
              <a:off x="1816936" y="5741927"/>
              <a:ext cx="1532632" cy="915079"/>
            </a:xfrm>
            <a:prstGeom prst="rect">
              <a:avLst/>
            </a:prstGeom>
          </p:spPr>
        </p:pic>
        <p:sp>
          <p:nvSpPr>
            <p:cNvPr id="30" name="矩形 29"/>
            <p:cNvSpPr/>
            <p:nvPr/>
          </p:nvSpPr>
          <p:spPr bwMode="auto">
            <a:xfrm>
              <a:off x="882650" y="5236367"/>
              <a:ext cx="3409950" cy="1513168"/>
            </a:xfrm>
            <a:prstGeom prst="rect">
              <a:avLst/>
            </a:prstGeom>
            <a:noFill/>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31" name="矩形 30"/>
          <p:cNvSpPr/>
          <p:nvPr/>
        </p:nvSpPr>
        <p:spPr>
          <a:xfrm>
            <a:off x="1569401" y="6403245"/>
            <a:ext cx="2380845" cy="461665"/>
          </a:xfrm>
          <a:prstGeom prst="rect">
            <a:avLst/>
          </a:prstGeom>
        </p:spPr>
        <p:txBody>
          <a:bodyPr wrap="none">
            <a:spAutoFit/>
          </a:bodyPr>
          <a:lstStyle/>
          <a:p>
            <a:r>
              <a:rPr lang="en-US" altLang="zh-CN" dirty="0"/>
              <a:t>HW-Aware NAS</a:t>
            </a:r>
            <a:endParaRPr lang="zh-CN" altLang="en-US" dirty="0"/>
          </a:p>
        </p:txBody>
      </p:sp>
      <p:pic>
        <p:nvPicPr>
          <p:cNvPr id="32" name="图片 31"/>
          <p:cNvPicPr>
            <a:picLocks noChangeAspect="1"/>
          </p:cNvPicPr>
          <p:nvPr/>
        </p:nvPicPr>
        <p:blipFill>
          <a:blip r:embed="rId7"/>
          <a:stretch>
            <a:fillRect/>
          </a:stretch>
        </p:blipFill>
        <p:spPr>
          <a:xfrm>
            <a:off x="246304" y="1025144"/>
            <a:ext cx="4479767" cy="3411260"/>
          </a:xfrm>
          <a:prstGeom prst="rect">
            <a:avLst/>
          </a:prstGeom>
        </p:spPr>
      </p:pic>
    </p:spTree>
    <p:extLst>
      <p:ext uri="{BB962C8B-B14F-4D97-AF65-F5344CB8AC3E}">
        <p14:creationId xmlns:p14="http://schemas.microsoft.com/office/powerpoint/2010/main" val="12341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2" nodeType="click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1000"/>
                                        <p:tgtEl>
                                          <p:spTgt spid="331"/>
                                        </p:tgtEl>
                                      </p:cBhvr>
                                    </p:animEffect>
                                  </p:childTnLst>
                                </p:cTn>
                              </p:par>
                            </p:childTnLst>
                          </p:cTn>
                        </p:par>
                        <p:par>
                          <p:cTn id="16" fill="hold">
                            <p:stCondLst>
                              <p:cond delay="1000"/>
                            </p:stCondLst>
                            <p:childTnLst>
                              <p:par>
                                <p:cTn id="17" presetID="0" presetClass="path" presetSubtype="0" accel="50000" decel="50000" fill="hold" grpId="0" nodeType="afterEffect">
                                  <p:stCondLst>
                                    <p:cond delay="0"/>
                                  </p:stCondLst>
                                  <p:childTnLst>
                                    <p:animMotion origin="layout" path="M -0.00339 0.00371 C -0.00365 -0.04791 -0.00391 -0.09953 -0.00404 -0.15115 L 0.31354 -0.1537 " pathEditMode="relative" rAng="0" ptsTypes="AAA">
                                      <p:cBhvr>
                                        <p:cTn id="18" dur="2000" fill="hold"/>
                                        <p:tgtEl>
                                          <p:spTgt spid="331"/>
                                        </p:tgtEl>
                                        <p:attrNameLst>
                                          <p:attrName>ppt_x</p:attrName>
                                          <p:attrName>ppt_y</p:attrName>
                                        </p:attrNameLst>
                                      </p:cBhvr>
                                      <p:rCtr x="15807" y="-7870"/>
                                    </p:animMotion>
                                  </p:childTnLst>
                                </p:cTn>
                              </p:par>
                            </p:childTnLst>
                          </p:cTn>
                        </p:par>
                        <p:par>
                          <p:cTn id="19" fill="hold">
                            <p:stCondLst>
                              <p:cond delay="3000"/>
                            </p:stCondLst>
                            <p:childTnLst>
                              <p:par>
                                <p:cTn id="20" presetID="1" presetClass="entr" presetSubtype="0" fill="hold" grpId="1" nodeType="afterEffect">
                                  <p:stCondLst>
                                    <p:cond delay="0"/>
                                  </p:stCondLst>
                                  <p:childTnLst>
                                    <p:set>
                                      <p:cBhvr>
                                        <p:cTn id="21" dur="1" fill="hold">
                                          <p:stCondLst>
                                            <p:cond delay="0"/>
                                          </p:stCondLst>
                                        </p:cTn>
                                        <p:tgtEl>
                                          <p:spTgt spid="333"/>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332"/>
                                        </p:tgtEl>
                                        <p:attrNameLst>
                                          <p:attrName>style.visibility</p:attrName>
                                        </p:attrNameLst>
                                      </p:cBhvr>
                                      <p:to>
                                        <p:strVal val="visible"/>
                                      </p:to>
                                    </p:set>
                                  </p:childTnLst>
                                </p:cTn>
                              </p:par>
                              <p:par>
                                <p:cTn id="24" presetID="1" presetClass="exit" presetSubtype="0" fill="hold" grpId="1" nodeType="withEffect">
                                  <p:stCondLst>
                                    <p:cond delay="0"/>
                                  </p:stCondLst>
                                  <p:childTnLst>
                                    <p:set>
                                      <p:cBhvr>
                                        <p:cTn id="25" dur="1" fill="hold">
                                          <p:stCondLst>
                                            <p:cond delay="0"/>
                                          </p:stCondLst>
                                        </p:cTn>
                                        <p:tgtEl>
                                          <p:spTgt spid="331"/>
                                        </p:tgtEl>
                                        <p:attrNameLst>
                                          <p:attrName>style.visibility</p:attrName>
                                        </p:attrNameLst>
                                      </p:cBhvr>
                                      <p:to>
                                        <p:strVal val="hidden"/>
                                      </p:to>
                                    </p:set>
                                  </p:childTnLst>
                                </p:cTn>
                              </p:par>
                              <p:par>
                                <p:cTn id="26" presetID="0" presetClass="path" presetSubtype="0" accel="50000" decel="50000" fill="hold" grpId="0" nodeType="withEffect">
                                  <p:stCondLst>
                                    <p:cond delay="0"/>
                                  </p:stCondLst>
                                  <p:childTnLst>
                                    <p:animMotion origin="layout" path="M 0 0 L 0.00391 0.37686 " pathEditMode="relative" ptsTypes="AA">
                                      <p:cBhvr>
                                        <p:cTn id="27" dur="2000" fill="hold"/>
                                        <p:tgtEl>
                                          <p:spTgt spid="332"/>
                                        </p:tgtEl>
                                        <p:attrNameLst>
                                          <p:attrName>ppt_x</p:attrName>
                                          <p:attrName>ppt_y</p:attrName>
                                        </p:attrNameLst>
                                      </p:cBhvr>
                                    </p:animMotion>
                                  </p:childTnLst>
                                </p:cTn>
                              </p:par>
                              <p:par>
                                <p:cTn id="28" presetID="0" presetClass="path" presetSubtype="0" accel="50000" decel="50000" fill="hold" grpId="0" nodeType="withEffect">
                                  <p:stCondLst>
                                    <p:cond delay="0"/>
                                  </p:stCondLst>
                                  <p:childTnLst>
                                    <p:animMotion origin="layout" path="M 0 0 L 0.06236 -0.00162 L 0.11067 -0.08681 L 0.16145 -0.08519 L 0.1625 0.06018 L 0.16145 0.27801 L 0.11406 0.2787 L 0.06184 0.37176 L 0 0.37268 " pathEditMode="relative" ptsTypes="AAAAAAAAA">
                                      <p:cBhvr>
                                        <p:cTn id="29" dur="5000" fill="hold"/>
                                        <p:tgtEl>
                                          <p:spTgt spid="333"/>
                                        </p:tgtEl>
                                        <p:attrNameLst>
                                          <p:attrName>ppt_x</p:attrName>
                                          <p:attrName>ppt_y</p:attrName>
                                        </p:attrNameLst>
                                      </p:cBhvr>
                                    </p:animMotion>
                                  </p:childTnLst>
                                </p:cTn>
                              </p:par>
                            </p:childTnLst>
                          </p:cTn>
                        </p:par>
                        <p:par>
                          <p:cTn id="30" fill="hold">
                            <p:stCondLst>
                              <p:cond delay="8000"/>
                            </p:stCondLst>
                            <p:childTnLst>
                              <p:par>
                                <p:cTn id="31" presetID="1" presetClass="exit" presetSubtype="0" fill="hold" grpId="2" nodeType="afterEffect">
                                  <p:stCondLst>
                                    <p:cond delay="0"/>
                                  </p:stCondLst>
                                  <p:childTnLst>
                                    <p:set>
                                      <p:cBhvr>
                                        <p:cTn id="32" dur="1" fill="hold">
                                          <p:stCondLst>
                                            <p:cond delay="0"/>
                                          </p:stCondLst>
                                        </p:cTn>
                                        <p:tgtEl>
                                          <p:spTgt spid="333"/>
                                        </p:tgtEl>
                                        <p:attrNameLst>
                                          <p:attrName>style.visibility</p:attrName>
                                        </p:attrNameLst>
                                      </p:cBhvr>
                                      <p:to>
                                        <p:strVal val="hidden"/>
                                      </p:to>
                                    </p:set>
                                  </p:childTnLst>
                                </p:cTn>
                              </p:par>
                              <p:par>
                                <p:cTn id="33" presetID="0" presetClass="path" presetSubtype="0" accel="50000" decel="50000" fill="hold" grpId="2" nodeType="withEffect">
                                  <p:stCondLst>
                                    <p:cond delay="0"/>
                                  </p:stCondLst>
                                  <p:childTnLst>
                                    <p:animMotion origin="layout" path="M 0.0039 0.37685 L -0.31185 0.37199 C -0.3125 0.25185 -0.31289 0.13125 -0.31328 0.01134 " pathEditMode="relative" rAng="0" ptsTypes="AAA">
                                      <p:cBhvr>
                                        <p:cTn id="34" dur="2000" fill="hold"/>
                                        <p:tgtEl>
                                          <p:spTgt spid="332"/>
                                        </p:tgtEl>
                                        <p:attrNameLst>
                                          <p:attrName>ppt_x</p:attrName>
                                          <p:attrName>ppt_y</p:attrName>
                                        </p:attrNameLst>
                                      </p:cBhvr>
                                      <p:rCtr x="-15859" y="-18287"/>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5" nodeType="clickEffect">
                                  <p:stCondLst>
                                    <p:cond delay="0"/>
                                  </p:stCondLst>
                                  <p:childTnLst>
                                    <p:animMotion origin="layout" path="M -0.31328 0.01134 L -0.30469 0.05695 L -0.27747 0.06458 L -0.18424 0.18056 " pathEditMode="relative" ptsTypes="AAAA">
                                      <p:cBhvr>
                                        <p:cTn id="38" dur="2000" fill="hold"/>
                                        <p:tgtEl>
                                          <p:spTgt spid="332"/>
                                        </p:tgtEl>
                                        <p:attrNameLst>
                                          <p:attrName>ppt_x</p:attrName>
                                          <p:attrName>ppt_y</p:attrName>
                                        </p:attrNameLst>
                                      </p:cBhvr>
                                    </p:animMotion>
                                  </p:childTnLst>
                                </p:cTn>
                              </p:par>
                            </p:childTnLst>
                          </p:cTn>
                        </p:par>
                        <p:par>
                          <p:cTn id="39" fill="hold">
                            <p:stCondLst>
                              <p:cond delay="2000"/>
                            </p:stCondLst>
                            <p:childTnLst>
                              <p:par>
                                <p:cTn id="40" presetID="1" presetClass="emph" presetSubtype="2" fill="hold" nodeType="afterEffect">
                                  <p:stCondLst>
                                    <p:cond delay="0"/>
                                  </p:stCondLst>
                                  <p:childTnLst>
                                    <p:animClr clrSpc="rgb" dir="cw">
                                      <p:cBhvr>
                                        <p:cTn id="41" dur="4500" fill="hold"/>
                                        <p:tgtEl>
                                          <p:spTgt spid="332"/>
                                        </p:tgtEl>
                                        <p:attrNameLst>
                                          <p:attrName>fillcolor</p:attrName>
                                        </p:attrNameLst>
                                      </p:cBhvr>
                                      <p:to>
                                        <a:schemeClr val="accent2"/>
                                      </p:to>
                                    </p:animClr>
                                    <p:set>
                                      <p:cBhvr>
                                        <p:cTn id="42" dur="4500" fill="hold"/>
                                        <p:tgtEl>
                                          <p:spTgt spid="332"/>
                                        </p:tgtEl>
                                        <p:attrNameLst>
                                          <p:attrName>fill.type</p:attrName>
                                        </p:attrNameLst>
                                      </p:cBhvr>
                                      <p:to>
                                        <p:strVal val="solid"/>
                                      </p:to>
                                    </p:set>
                                    <p:set>
                                      <p:cBhvr>
                                        <p:cTn id="43" dur="4500" fill="hold"/>
                                        <p:tgtEl>
                                          <p:spTgt spid="332"/>
                                        </p:tgtEl>
                                        <p:attrNameLst>
                                          <p:attrName>fill.on</p:attrName>
                                        </p:attrNameLst>
                                      </p:cBhvr>
                                      <p:to>
                                        <p:strVal val="true"/>
                                      </p:to>
                                    </p:set>
                                  </p:childTnLst>
                                </p:cTn>
                              </p:par>
                              <p:par>
                                <p:cTn id="44" presetID="0" presetClass="path" presetSubtype="0" accel="50000" decel="50000" fill="hold" grpId="3" nodeType="withEffect">
                                  <p:stCondLst>
                                    <p:cond delay="0"/>
                                  </p:stCondLst>
                                  <p:childTnLst>
                                    <p:animMotion origin="layout" path="M -0.18972 0.16759 L -0.09727 0.13588 L -0.01511 0.13912 L -0.01654 0.19189 L -0.14519 0.18912 L -0.14428 0.14444 L -0.01172 0.14004 L -0.01368 0.18564 L -0.14571 0.1831 L -0.14571 0.14514 L -0.00873 0.13842 L -0.01224 0.18564 L -0.19545 0.17708 " pathEditMode="relative" ptsTypes="AAAAAAAAAAAAA">
                                      <p:cBhvr>
                                        <p:cTn id="45" dur="5000" fill="hold"/>
                                        <p:tgtEl>
                                          <p:spTgt spid="332"/>
                                        </p:tgtEl>
                                        <p:attrNameLst>
                                          <p:attrName>ppt_x</p:attrName>
                                          <p:attrName>ppt_y</p:attrName>
                                        </p:attrNameLst>
                                      </p:cBhvr>
                                    </p:animMotion>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par>
                                <p:cTn id="50" presetID="1" presetClass="exit" presetSubtype="0" fill="hold" grpId="4" nodeType="withEffect">
                                  <p:stCondLst>
                                    <p:cond delay="0"/>
                                  </p:stCondLst>
                                  <p:childTnLst>
                                    <p:set>
                                      <p:cBhvr>
                                        <p:cTn id="51" dur="1" fill="hold">
                                          <p:stCondLst>
                                            <p:cond delay="0"/>
                                          </p:stCondLst>
                                        </p:cTn>
                                        <p:tgtEl>
                                          <p:spTgt spid="3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1" grpId="0" animBg="1"/>
      <p:bldP spid="331" grpId="1" animBg="1"/>
      <p:bldP spid="331" grpId="2" animBg="1"/>
      <p:bldP spid="332" grpId="0" animBg="1"/>
      <p:bldP spid="332" grpId="1" animBg="1"/>
      <p:bldP spid="332" grpId="2" animBg="1"/>
      <p:bldP spid="332" grpId="3" animBg="1"/>
      <p:bldP spid="332" grpId="4" animBg="1"/>
      <p:bldP spid="332" grpId="5" animBg="1"/>
      <p:bldP spid="333" grpId="0" animBg="1"/>
      <p:bldP spid="333" grpId="1" animBg="1"/>
      <p:bldP spid="333"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6269303" y="1111989"/>
            <a:ext cx="5883916" cy="5599054"/>
            <a:chOff x="5604902" y="1111989"/>
            <a:chExt cx="6385712" cy="5599054"/>
          </a:xfrm>
        </p:grpSpPr>
        <p:sp>
          <p:nvSpPr>
            <p:cNvPr id="12" name="矩形 11"/>
            <p:cNvSpPr/>
            <p:nvPr/>
          </p:nvSpPr>
          <p:spPr bwMode="auto">
            <a:xfrm>
              <a:off x="5604902" y="1111989"/>
              <a:ext cx="6385712" cy="5599054"/>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0" name="文本框 19"/>
            <p:cNvSpPr txBox="1"/>
            <p:nvPr/>
          </p:nvSpPr>
          <p:spPr>
            <a:xfrm>
              <a:off x="5692709" y="1149456"/>
              <a:ext cx="6062963" cy="369332"/>
            </a:xfrm>
            <a:prstGeom prst="rect">
              <a:avLst/>
            </a:prstGeom>
            <a:noFill/>
          </p:spPr>
          <p:txBody>
            <a:bodyPr wrap="none" rtlCol="0">
              <a:spAutoFit/>
            </a:bodyPr>
            <a:lstStyle/>
            <a:p>
              <a:r>
                <a:rPr lang="en-US" altLang="zh-CN" sz="1800" b="1" dirty="0">
                  <a:latin typeface="Times New Roman" panose="02020603050405020304" pitchFamily="18" charset="0"/>
                  <a:cs typeface="Times New Roman" panose="02020603050405020304" pitchFamily="18" charset="0"/>
                </a:rPr>
                <a:t>Naïve Solution:</a:t>
              </a:r>
              <a:r>
                <a:rPr lang="en-US" altLang="zh-CN" sz="1800" dirty="0">
                  <a:latin typeface="Times New Roman" panose="02020603050405020304" pitchFamily="18" charset="0"/>
                  <a:cs typeface="Times New Roman" panose="02020603050405020304" pitchFamily="18" charset="0"/>
                </a:rPr>
                <a:t> HW-Aware + </a:t>
              </a:r>
              <a:r>
                <a:rPr lang="en-US" altLang="zh-CN" sz="1800" dirty="0">
                  <a:solidFill>
                    <a:srgbClr val="0070C0"/>
                  </a:solidFill>
                  <a:latin typeface="Times New Roman" panose="02020603050405020304" pitchFamily="18" charset="0"/>
                  <a:cs typeface="Times New Roman" panose="02020603050405020304" pitchFamily="18" charset="0"/>
                </a:rPr>
                <a:t>Exhaustively Evaluate Lat.</a:t>
              </a:r>
              <a:endParaRPr lang="zh-CN" altLang="en-US" sz="1800" dirty="0">
                <a:solidFill>
                  <a:srgbClr val="0070C0"/>
                </a:solidFill>
                <a:latin typeface="Times New Roman" panose="02020603050405020304" pitchFamily="18" charset="0"/>
                <a:cs typeface="Times New Roman" panose="02020603050405020304" pitchFamily="18" charset="0"/>
              </a:endParaRPr>
            </a:p>
          </p:txBody>
        </p:sp>
      </p:grpSp>
      <p:sp>
        <p:nvSpPr>
          <p:cNvPr id="39" name="矩形 38"/>
          <p:cNvSpPr/>
          <p:nvPr/>
        </p:nvSpPr>
        <p:spPr>
          <a:xfrm>
            <a:off x="6350210" y="4908275"/>
            <a:ext cx="5603464" cy="369332"/>
          </a:xfrm>
          <a:prstGeom prst="rect">
            <a:avLst/>
          </a:prstGeom>
        </p:spPr>
        <p:txBody>
          <a:bodyPr wrap="square">
            <a:spAutoFit/>
          </a:bodyPr>
          <a:lstStyle/>
          <a:p>
            <a:r>
              <a:rPr lang="en-US" altLang="zh-CN" sz="1800" b="1" dirty="0">
                <a:solidFill>
                  <a:srgbClr val="C00000"/>
                </a:solidFill>
                <a:latin typeface="Times New Roman" panose="02020603050405020304" pitchFamily="18" charset="0"/>
                <a:cs typeface="Times New Roman" panose="02020603050405020304" pitchFamily="18" charset="0"/>
              </a:rPr>
              <a:t>Challenges:</a:t>
            </a:r>
            <a:endParaRPr lang="zh-CN" altLang="en-US" sz="1800" b="1" dirty="0">
              <a:solidFill>
                <a:srgbClr val="C00000"/>
              </a:solidFill>
            </a:endParaRPr>
          </a:p>
        </p:txBody>
      </p:sp>
      <p:grpSp>
        <p:nvGrpSpPr>
          <p:cNvPr id="9" name="组合 8"/>
          <p:cNvGrpSpPr/>
          <p:nvPr/>
        </p:nvGrpSpPr>
        <p:grpSpPr>
          <a:xfrm>
            <a:off x="6356894" y="3839385"/>
            <a:ext cx="5694220" cy="2806811"/>
            <a:chOff x="6274211" y="3745044"/>
            <a:chExt cx="5694220" cy="2806811"/>
          </a:xfrm>
        </p:grpSpPr>
        <p:grpSp>
          <p:nvGrpSpPr>
            <p:cNvPr id="4" name="组合 3"/>
            <p:cNvGrpSpPr/>
            <p:nvPr/>
          </p:nvGrpSpPr>
          <p:grpSpPr>
            <a:xfrm>
              <a:off x="6274211" y="3745044"/>
              <a:ext cx="5694220" cy="937943"/>
              <a:chOff x="13967134" y="3814430"/>
              <a:chExt cx="6410923" cy="937943"/>
            </a:xfrm>
          </p:grpSpPr>
          <p:grpSp>
            <p:nvGrpSpPr>
              <p:cNvPr id="62" name="组合 61"/>
              <p:cNvGrpSpPr/>
              <p:nvPr/>
            </p:nvGrpSpPr>
            <p:grpSpPr>
              <a:xfrm>
                <a:off x="13967134" y="3814430"/>
                <a:ext cx="6410923" cy="599389"/>
                <a:chOff x="5432734" y="4751620"/>
                <a:chExt cx="6410923" cy="599389"/>
              </a:xfrm>
            </p:grpSpPr>
            <p:sp>
              <p:nvSpPr>
                <p:cNvPr id="29" name="矩形 28"/>
                <p:cNvSpPr/>
                <p:nvPr/>
              </p:nvSpPr>
              <p:spPr bwMode="auto">
                <a:xfrm>
                  <a:off x="5432734" y="4766984"/>
                  <a:ext cx="1093765" cy="568663"/>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Functional Spec.</a:t>
                  </a:r>
                </a:p>
              </p:txBody>
            </p:sp>
            <p:sp>
              <p:nvSpPr>
                <p:cNvPr id="30" name="矩形 29"/>
                <p:cNvSpPr/>
                <p:nvPr/>
              </p:nvSpPr>
              <p:spPr bwMode="auto">
                <a:xfrm>
                  <a:off x="6841733" y="4764351"/>
                  <a:ext cx="746139" cy="568663"/>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HDL</a:t>
                  </a:r>
                </a:p>
              </p:txBody>
            </p:sp>
            <p:sp>
              <p:nvSpPr>
                <p:cNvPr id="31" name="矩形 30"/>
                <p:cNvSpPr/>
                <p:nvPr/>
              </p:nvSpPr>
              <p:spPr bwMode="auto">
                <a:xfrm>
                  <a:off x="7919416" y="4758971"/>
                  <a:ext cx="1011391" cy="571410"/>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Synthesis</a:t>
                  </a:r>
                </a:p>
              </p:txBody>
            </p:sp>
            <p:sp>
              <p:nvSpPr>
                <p:cNvPr id="32" name="矩形 31"/>
                <p:cNvSpPr/>
                <p:nvPr/>
              </p:nvSpPr>
              <p:spPr bwMode="auto">
                <a:xfrm>
                  <a:off x="9246607" y="4751620"/>
                  <a:ext cx="1160589" cy="599389"/>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Place</a:t>
                  </a:r>
                  <a:r>
                    <a:rPr kumimoji="0" lang="en-US" altLang="zh-CN" sz="1400" b="0" i="0" u="none" strike="noStrike" cap="none" normalizeH="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 &amp; Route</a:t>
                  </a:r>
                  <a:endParaRPr kumimoji="0" lang="en-US" altLang="zh-CN" sz="14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34" name="矩形 33"/>
                <p:cNvSpPr/>
                <p:nvPr/>
              </p:nvSpPr>
              <p:spPr bwMode="auto">
                <a:xfrm>
                  <a:off x="10722996" y="4766984"/>
                  <a:ext cx="1120661" cy="568663"/>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HW Eval</a:t>
                  </a:r>
                  <a:r>
                    <a:rPr lang="en-US" altLang="zh-CN" sz="1400" dirty="0">
                      <a:solidFill>
                        <a:schemeClr val="tx1"/>
                      </a:solidFill>
                      <a:latin typeface="Times New Roman" panose="02020603050405020304" pitchFamily="18" charset="0"/>
                      <a:ea typeface="ＭＳ Ｐゴシック" pitchFamily="-108" charset="-128"/>
                      <a:cs typeface="Times New Roman" panose="02020603050405020304" pitchFamily="18" charset="0"/>
                    </a:rPr>
                    <a:t>uation</a:t>
                  </a:r>
                  <a:endParaRPr kumimoji="0" lang="en-US" altLang="zh-CN" sz="14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cxnSp>
              <p:nvCxnSpPr>
                <p:cNvPr id="36" name="直接箭头连接符 35"/>
                <p:cNvCxnSpPr>
                  <a:stCxn id="29" idx="3"/>
                  <a:endCxn id="30" idx="1"/>
                </p:cNvCxnSpPr>
                <p:nvPr/>
              </p:nvCxnSpPr>
              <p:spPr bwMode="auto">
                <a:xfrm flipV="1">
                  <a:off x="6526499" y="5048683"/>
                  <a:ext cx="315234" cy="263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7" name="直接箭头连接符 36"/>
                <p:cNvCxnSpPr>
                  <a:stCxn id="30" idx="3"/>
                  <a:endCxn id="31" idx="1"/>
                </p:cNvCxnSpPr>
                <p:nvPr/>
              </p:nvCxnSpPr>
              <p:spPr bwMode="auto">
                <a:xfrm flipV="1">
                  <a:off x="7587872" y="5044676"/>
                  <a:ext cx="331544" cy="400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44" name="直接箭头连接符 43"/>
                <p:cNvCxnSpPr>
                  <a:stCxn id="31" idx="3"/>
                  <a:endCxn id="32" idx="1"/>
                </p:cNvCxnSpPr>
                <p:nvPr/>
              </p:nvCxnSpPr>
              <p:spPr bwMode="auto">
                <a:xfrm>
                  <a:off x="8930807" y="5044676"/>
                  <a:ext cx="315800" cy="663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48" name="直接箭头连接符 47"/>
                <p:cNvCxnSpPr>
                  <a:stCxn id="32" idx="3"/>
                  <a:endCxn id="34" idx="1"/>
                </p:cNvCxnSpPr>
                <p:nvPr/>
              </p:nvCxnSpPr>
              <p:spPr bwMode="auto">
                <a:xfrm>
                  <a:off x="10407196" y="5051315"/>
                  <a:ext cx="315800" cy="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sp>
            <p:nvSpPr>
              <p:cNvPr id="52" name="矩形 51"/>
              <p:cNvSpPr/>
              <p:nvPr/>
            </p:nvSpPr>
            <p:spPr>
              <a:xfrm>
                <a:off x="15214168" y="4413819"/>
                <a:ext cx="4246972"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Fig2. Procedure of performance evaluation</a:t>
                </a:r>
                <a:endParaRPr lang="zh-CN" altLang="en-US" sz="1600" dirty="0"/>
              </a:p>
            </p:txBody>
          </p:sp>
        </p:grpSp>
        <p:sp>
          <p:nvSpPr>
            <p:cNvPr id="54" name="矩形 53"/>
            <p:cNvSpPr/>
            <p:nvPr/>
          </p:nvSpPr>
          <p:spPr>
            <a:xfrm>
              <a:off x="6773086" y="6182523"/>
              <a:ext cx="4957951" cy="369332"/>
            </a:xfrm>
            <a:prstGeom prst="rect">
              <a:avLst/>
            </a:prstGeom>
          </p:spPr>
          <p:txBody>
            <a:bodyPr wrap="square">
              <a:spAutoFit/>
            </a:bodyPr>
            <a:lstStyle/>
            <a:p>
              <a:r>
                <a:rPr lang="en-US" altLang="zh-CN" sz="1800" b="1" dirty="0">
                  <a:solidFill>
                    <a:srgbClr val="C00000"/>
                  </a:solidFill>
                  <a:latin typeface="Times New Roman" panose="02020603050405020304" pitchFamily="18" charset="0"/>
                  <a:cs typeface="Times New Roman" panose="02020603050405020304" pitchFamily="18" charset="0"/>
                </a:rPr>
                <a:t>C3: Time-consuming evaluation!</a:t>
              </a:r>
            </a:p>
          </p:txBody>
        </p:sp>
      </p:grpSp>
      <p:grpSp>
        <p:nvGrpSpPr>
          <p:cNvPr id="74" name="组合 73"/>
          <p:cNvGrpSpPr/>
          <p:nvPr/>
        </p:nvGrpSpPr>
        <p:grpSpPr>
          <a:xfrm>
            <a:off x="667283" y="4883864"/>
            <a:ext cx="5187285" cy="1812472"/>
            <a:chOff x="124358" y="4907217"/>
            <a:chExt cx="5187285" cy="1812472"/>
          </a:xfrm>
        </p:grpSpPr>
        <p:sp>
          <p:nvSpPr>
            <p:cNvPr id="61" name="矩形 60"/>
            <p:cNvSpPr/>
            <p:nvPr/>
          </p:nvSpPr>
          <p:spPr bwMode="auto">
            <a:xfrm>
              <a:off x="124358" y="4907217"/>
              <a:ext cx="5083107" cy="1812472"/>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67" name="文本框 66"/>
            <p:cNvSpPr txBox="1"/>
            <p:nvPr/>
          </p:nvSpPr>
          <p:spPr>
            <a:xfrm>
              <a:off x="168247" y="4940852"/>
              <a:ext cx="5143396" cy="369332"/>
            </a:xfrm>
            <a:prstGeom prst="rect">
              <a:avLst/>
            </a:prstGeom>
            <a:noFill/>
          </p:spPr>
          <p:txBody>
            <a:bodyPr wrap="none" rtlCol="0">
              <a:spAutoFit/>
            </a:bodyPr>
            <a:lstStyle/>
            <a:p>
              <a:r>
                <a:rPr lang="en-US" altLang="zh-CN" sz="1800" b="1" dirty="0">
                  <a:latin typeface="Times New Roman" panose="02020603050405020304" pitchFamily="18" charset="0"/>
                  <a:cs typeface="Times New Roman" panose="02020603050405020304" pitchFamily="18" charset="0"/>
                </a:rPr>
                <a:t>Our Solution: </a:t>
              </a:r>
              <a:r>
                <a:rPr lang="en-US" altLang="zh-CN" sz="1800" dirty="0">
                  <a:latin typeface="Times New Roman" panose="02020603050405020304" pitchFamily="18" charset="0"/>
                  <a:cs typeface="Times New Roman" panose="02020603050405020304" pitchFamily="18" charset="0"/>
                </a:rPr>
                <a:t>FNAS tools to response to challenges</a:t>
              </a:r>
              <a:endParaRPr lang="zh-CN" altLang="en-US" sz="1800" dirty="0">
                <a:solidFill>
                  <a:srgbClr val="0070C0"/>
                </a:solidFill>
                <a:latin typeface="Times New Roman" panose="02020603050405020304" pitchFamily="18" charset="0"/>
                <a:cs typeface="Times New Roman" panose="02020603050405020304" pitchFamily="18" charset="0"/>
              </a:endParaRPr>
            </a:p>
          </p:txBody>
        </p:sp>
        <p:pic>
          <p:nvPicPr>
            <p:cNvPr id="69" name="图片 68"/>
            <p:cNvPicPr>
              <a:picLocks noChangeAspect="1"/>
            </p:cNvPicPr>
            <p:nvPr/>
          </p:nvPicPr>
          <p:blipFill>
            <a:blip r:embed="rId3"/>
            <a:stretch>
              <a:fillRect/>
            </a:stretch>
          </p:blipFill>
          <p:spPr>
            <a:xfrm>
              <a:off x="432664" y="5427520"/>
              <a:ext cx="4372657" cy="1199578"/>
            </a:xfrm>
            <a:prstGeom prst="rect">
              <a:avLst/>
            </a:prstGeom>
          </p:spPr>
        </p:pic>
      </p:grpSp>
      <p:sp>
        <p:nvSpPr>
          <p:cNvPr id="76" name="矩形 75"/>
          <p:cNvSpPr/>
          <p:nvPr/>
        </p:nvSpPr>
        <p:spPr>
          <a:xfrm>
            <a:off x="6863027" y="5829548"/>
            <a:ext cx="5090648" cy="374523"/>
          </a:xfrm>
          <a:prstGeom prst="rect">
            <a:avLst/>
          </a:prstGeom>
        </p:spPr>
        <p:txBody>
          <a:bodyPr wrap="square">
            <a:spAutoFit/>
          </a:bodyPr>
          <a:lstStyle/>
          <a:p>
            <a:r>
              <a:rPr lang="en-US" altLang="zh-CN" sz="1800" b="1" dirty="0">
                <a:solidFill>
                  <a:srgbClr val="C00000"/>
                </a:solidFill>
                <a:latin typeface="Times New Roman" panose="02020603050405020304" pitchFamily="18" charset="0"/>
                <a:cs typeface="Times New Roman" panose="02020603050405020304" pitchFamily="18" charset="0"/>
              </a:rPr>
              <a:t>C2: Multi-FPGA design!</a:t>
            </a:r>
            <a:endParaRPr lang="zh-CN" altLang="en-US" sz="1800" b="1" dirty="0">
              <a:solidFill>
                <a:srgbClr val="C00000"/>
              </a:solidFill>
            </a:endParaRPr>
          </a:p>
        </p:txBody>
      </p:sp>
      <p:sp>
        <p:nvSpPr>
          <p:cNvPr id="77" name="文本框 76"/>
          <p:cNvSpPr txBox="1"/>
          <p:nvPr/>
        </p:nvSpPr>
        <p:spPr>
          <a:xfrm>
            <a:off x="2540327" y="5477607"/>
            <a:ext cx="466794" cy="369332"/>
          </a:xfrm>
          <a:prstGeom prst="rect">
            <a:avLst/>
          </a:prstGeom>
          <a:noFill/>
        </p:spPr>
        <p:txBody>
          <a:bodyPr wrap="none" rtlCol="0">
            <a:spAutoFit/>
          </a:bodyPr>
          <a:lstStyle/>
          <a:p>
            <a:r>
              <a:rPr lang="en-US" altLang="zh-CN" sz="1800" b="1" dirty="0">
                <a:solidFill>
                  <a:srgbClr val="C00000"/>
                </a:solidFill>
                <a:latin typeface="Times New Roman" panose="02020603050405020304" pitchFamily="18" charset="0"/>
                <a:cs typeface="Times New Roman" panose="02020603050405020304" pitchFamily="18" charset="0"/>
              </a:rPr>
              <a:t>C1</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78" name="文本框 77"/>
          <p:cNvSpPr txBox="1"/>
          <p:nvPr/>
        </p:nvSpPr>
        <p:spPr>
          <a:xfrm>
            <a:off x="4740598" y="5395304"/>
            <a:ext cx="466794" cy="369332"/>
          </a:xfrm>
          <a:prstGeom prst="rect">
            <a:avLst/>
          </a:prstGeom>
          <a:noFill/>
        </p:spPr>
        <p:txBody>
          <a:bodyPr wrap="none" rtlCol="0">
            <a:spAutoFit/>
          </a:bodyPr>
          <a:lstStyle/>
          <a:p>
            <a:r>
              <a:rPr lang="en-US" altLang="zh-CN" sz="1800" b="1" dirty="0">
                <a:solidFill>
                  <a:srgbClr val="C00000"/>
                </a:solidFill>
                <a:latin typeface="Times New Roman" panose="02020603050405020304" pitchFamily="18" charset="0"/>
                <a:cs typeface="Times New Roman" panose="02020603050405020304" pitchFamily="18" charset="0"/>
              </a:rPr>
              <a:t>C2</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79" name="文本框 78"/>
          <p:cNvSpPr txBox="1"/>
          <p:nvPr/>
        </p:nvSpPr>
        <p:spPr>
          <a:xfrm>
            <a:off x="2540327" y="6090520"/>
            <a:ext cx="466794" cy="369332"/>
          </a:xfrm>
          <a:prstGeom prst="rect">
            <a:avLst/>
          </a:prstGeom>
          <a:noFill/>
        </p:spPr>
        <p:txBody>
          <a:bodyPr wrap="none" rtlCol="0">
            <a:spAutoFit/>
          </a:bodyPr>
          <a:lstStyle/>
          <a:p>
            <a:r>
              <a:rPr lang="en-US" altLang="zh-CN" sz="1800" b="1" dirty="0">
                <a:solidFill>
                  <a:srgbClr val="C00000"/>
                </a:solidFill>
                <a:latin typeface="Times New Roman" panose="02020603050405020304" pitchFamily="18" charset="0"/>
                <a:cs typeface="Times New Roman" panose="02020603050405020304" pitchFamily="18" charset="0"/>
              </a:rPr>
              <a:t>C2</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80" name="文本框 79"/>
          <p:cNvSpPr txBox="1"/>
          <p:nvPr/>
        </p:nvSpPr>
        <p:spPr>
          <a:xfrm>
            <a:off x="4740598" y="6129691"/>
            <a:ext cx="466794" cy="369332"/>
          </a:xfrm>
          <a:prstGeom prst="rect">
            <a:avLst/>
          </a:prstGeom>
          <a:noFill/>
        </p:spPr>
        <p:txBody>
          <a:bodyPr wrap="none" rtlCol="0">
            <a:spAutoFit/>
          </a:bodyPr>
          <a:lstStyle/>
          <a:p>
            <a:r>
              <a:rPr lang="en-US" altLang="zh-CN" sz="1800" b="1" dirty="0">
                <a:solidFill>
                  <a:srgbClr val="C00000"/>
                </a:solidFill>
                <a:latin typeface="Times New Roman" panose="02020603050405020304" pitchFamily="18" charset="0"/>
                <a:cs typeface="Times New Roman" panose="02020603050405020304" pitchFamily="18" charset="0"/>
              </a:rPr>
              <a:t>C3</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nvGrpSpPr>
          <p:cNvPr id="70" name="组合 69"/>
          <p:cNvGrpSpPr/>
          <p:nvPr/>
        </p:nvGrpSpPr>
        <p:grpSpPr>
          <a:xfrm>
            <a:off x="6843461" y="1570030"/>
            <a:ext cx="4977516" cy="2022845"/>
            <a:chOff x="5725338" y="1536992"/>
            <a:chExt cx="4977516" cy="2022845"/>
          </a:xfrm>
        </p:grpSpPr>
        <p:pic>
          <p:nvPicPr>
            <p:cNvPr id="22" name="图片 21"/>
            <p:cNvPicPr>
              <a:picLocks noChangeAspect="1"/>
            </p:cNvPicPr>
            <p:nvPr/>
          </p:nvPicPr>
          <p:blipFill>
            <a:blip r:embed="rId4"/>
            <a:stretch>
              <a:fillRect/>
            </a:stretch>
          </p:blipFill>
          <p:spPr>
            <a:xfrm>
              <a:off x="6495471" y="1536992"/>
              <a:ext cx="3380877" cy="1706615"/>
            </a:xfrm>
            <a:prstGeom prst="rect">
              <a:avLst/>
            </a:prstGeom>
          </p:spPr>
        </p:pic>
        <p:sp>
          <p:nvSpPr>
            <p:cNvPr id="25" name="矩形 24"/>
            <p:cNvSpPr/>
            <p:nvPr/>
          </p:nvSpPr>
          <p:spPr>
            <a:xfrm>
              <a:off x="5725338" y="3221283"/>
              <a:ext cx="4977516" cy="33855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Fig1. Possible designs for Layer 5 of </a:t>
              </a:r>
              <a:r>
                <a:rPr lang="en-US" altLang="zh-CN" sz="1600" dirty="0" err="1">
                  <a:latin typeface="Times New Roman" panose="02020603050405020304" pitchFamily="18" charset="0"/>
                  <a:cs typeface="Times New Roman" panose="02020603050405020304" pitchFamily="18" charset="0"/>
                </a:rPr>
                <a:t>AlexNet</a:t>
              </a:r>
              <a:r>
                <a:rPr lang="en-US" altLang="zh-CN" sz="1600" dirty="0">
                  <a:latin typeface="Times New Roman" panose="02020603050405020304" pitchFamily="18" charset="0"/>
                  <a:cs typeface="Times New Roman" panose="02020603050405020304" pitchFamily="18" charset="0"/>
                </a:rPr>
                <a:t> on ZCU102</a:t>
              </a:r>
              <a:endParaRPr lang="zh-CN" altLang="en-US" sz="1600" dirty="0"/>
            </a:p>
          </p:txBody>
        </p:sp>
      </p:grpSp>
      <p:sp>
        <p:nvSpPr>
          <p:cNvPr id="43" name="矩形 42"/>
          <p:cNvSpPr/>
          <p:nvPr/>
        </p:nvSpPr>
        <p:spPr>
          <a:xfrm>
            <a:off x="6861852" y="5371507"/>
            <a:ext cx="4959126" cy="369332"/>
          </a:xfrm>
          <a:prstGeom prst="rect">
            <a:avLst/>
          </a:prstGeom>
        </p:spPr>
        <p:txBody>
          <a:bodyPr wrap="square">
            <a:spAutoFit/>
          </a:bodyPr>
          <a:lstStyle/>
          <a:p>
            <a:r>
              <a:rPr lang="en-US" altLang="zh-CN" sz="1800" b="1" dirty="0">
                <a:solidFill>
                  <a:srgbClr val="C00000"/>
                </a:solidFill>
                <a:latin typeface="Times New Roman" panose="02020603050405020304" pitchFamily="18" charset="0"/>
                <a:cs typeface="Times New Roman" panose="02020603050405020304" pitchFamily="18" charset="0"/>
              </a:rPr>
              <a:t>C1: Huge design space!</a:t>
            </a:r>
            <a:endParaRPr lang="zh-CN" altLang="en-US" sz="1800" b="1" dirty="0">
              <a:solidFill>
                <a:srgbClr val="C00000"/>
              </a:solidFill>
            </a:endParaRPr>
          </a:p>
        </p:txBody>
      </p:sp>
      <p:sp>
        <p:nvSpPr>
          <p:cNvPr id="18" name="矩形 17"/>
          <p:cNvSpPr/>
          <p:nvPr/>
        </p:nvSpPr>
        <p:spPr bwMode="auto">
          <a:xfrm rot="1538190">
            <a:off x="9985110" y="5433848"/>
            <a:ext cx="1737095" cy="569773"/>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bg1"/>
                </a:solidFill>
                <a:effectLst/>
                <a:latin typeface="Times New Roman" panose="02020603050405020304" pitchFamily="18" charset="0"/>
                <a:ea typeface="ＭＳ Ｐゴシック" pitchFamily="-108" charset="-128"/>
                <a:cs typeface="Times New Roman" panose="02020603050405020304" pitchFamily="18" charset="0"/>
              </a:rPr>
              <a:t>Infeasible</a:t>
            </a:r>
            <a:endParaRPr kumimoji="0" lang="zh-CN" altLang="en-US" sz="2400" b="1" i="0" u="none" strike="noStrike" cap="none" normalizeH="0" baseline="0" dirty="0">
              <a:ln>
                <a:noFill/>
              </a:ln>
              <a:solidFill>
                <a:schemeClr val="bg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4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Solutions &amp; Challenges</a:t>
            </a:r>
            <a:endParaRPr lang="zh-CN" altLang="en-US" sz="3200" dirty="0"/>
          </a:p>
        </p:txBody>
      </p:sp>
      <p:pic>
        <p:nvPicPr>
          <p:cNvPr id="3" name="图片 2"/>
          <p:cNvPicPr>
            <a:picLocks noChangeAspect="1"/>
          </p:cNvPicPr>
          <p:nvPr/>
        </p:nvPicPr>
        <p:blipFill>
          <a:blip r:embed="rId5"/>
          <a:stretch>
            <a:fillRect/>
          </a:stretch>
        </p:blipFill>
        <p:spPr>
          <a:xfrm>
            <a:off x="45626" y="1303736"/>
            <a:ext cx="6103566" cy="3051783"/>
          </a:xfrm>
          <a:prstGeom prst="rect">
            <a:avLst/>
          </a:prstGeom>
        </p:spPr>
      </p:pic>
      <p:pic>
        <p:nvPicPr>
          <p:cNvPr id="47" name="图片 46"/>
          <p:cNvPicPr>
            <a:picLocks noChangeAspect="1"/>
          </p:cNvPicPr>
          <p:nvPr/>
        </p:nvPicPr>
        <p:blipFill>
          <a:blip r:embed="rId6"/>
          <a:stretch>
            <a:fillRect/>
          </a:stretch>
        </p:blipFill>
        <p:spPr>
          <a:xfrm>
            <a:off x="3398074" y="1834835"/>
            <a:ext cx="1437471" cy="1315768"/>
          </a:xfrm>
          <a:prstGeom prst="rect">
            <a:avLst/>
          </a:prstGeom>
          <a:ln w="38100">
            <a:solidFill>
              <a:srgbClr val="C00000"/>
            </a:solidFill>
          </a:ln>
        </p:spPr>
      </p:pic>
      <p:sp>
        <p:nvSpPr>
          <p:cNvPr id="10" name="矩形 9"/>
          <p:cNvSpPr/>
          <p:nvPr/>
        </p:nvSpPr>
        <p:spPr bwMode="auto">
          <a:xfrm>
            <a:off x="3317398" y="1790930"/>
            <a:ext cx="1559091" cy="1403578"/>
          </a:xfrm>
          <a:prstGeom prst="rect">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13" name="图片 12"/>
          <p:cNvPicPr>
            <a:picLocks noChangeAspect="1"/>
          </p:cNvPicPr>
          <p:nvPr/>
        </p:nvPicPr>
        <p:blipFill>
          <a:blip r:embed="rId7"/>
          <a:stretch>
            <a:fillRect/>
          </a:stretch>
        </p:blipFill>
        <p:spPr>
          <a:xfrm>
            <a:off x="3703969" y="2081275"/>
            <a:ext cx="824474" cy="822888"/>
          </a:xfrm>
          <a:prstGeom prst="rect">
            <a:avLst/>
          </a:prstGeom>
        </p:spPr>
      </p:pic>
      <p:pic>
        <p:nvPicPr>
          <p:cNvPr id="14" name="图片 13"/>
          <p:cNvPicPr>
            <a:picLocks noChangeAspect="1"/>
          </p:cNvPicPr>
          <p:nvPr/>
        </p:nvPicPr>
        <p:blipFill>
          <a:blip r:embed="rId8"/>
          <a:stretch>
            <a:fillRect/>
          </a:stretch>
        </p:blipFill>
        <p:spPr>
          <a:xfrm>
            <a:off x="3703969" y="2081275"/>
            <a:ext cx="824474" cy="826303"/>
          </a:xfrm>
          <a:prstGeom prst="rect">
            <a:avLst/>
          </a:prstGeom>
        </p:spPr>
      </p:pic>
      <p:pic>
        <p:nvPicPr>
          <p:cNvPr id="16" name="图片 15"/>
          <p:cNvPicPr>
            <a:picLocks noChangeAspect="1"/>
          </p:cNvPicPr>
          <p:nvPr/>
        </p:nvPicPr>
        <p:blipFill>
          <a:blip r:embed="rId9"/>
          <a:stretch>
            <a:fillRect/>
          </a:stretch>
        </p:blipFill>
        <p:spPr>
          <a:xfrm>
            <a:off x="3711882" y="2081953"/>
            <a:ext cx="824474" cy="826303"/>
          </a:xfrm>
          <a:prstGeom prst="rect">
            <a:avLst/>
          </a:prstGeom>
        </p:spPr>
      </p:pic>
      <p:pic>
        <p:nvPicPr>
          <p:cNvPr id="17" name="图片 16"/>
          <p:cNvPicPr>
            <a:picLocks noChangeAspect="1"/>
          </p:cNvPicPr>
          <p:nvPr/>
        </p:nvPicPr>
        <p:blipFill>
          <a:blip r:embed="rId10"/>
          <a:stretch>
            <a:fillRect/>
          </a:stretch>
        </p:blipFill>
        <p:spPr>
          <a:xfrm>
            <a:off x="3711882" y="2076227"/>
            <a:ext cx="824474" cy="826303"/>
          </a:xfrm>
          <a:prstGeom prst="rect">
            <a:avLst/>
          </a:prstGeom>
        </p:spPr>
      </p:pic>
      <p:pic>
        <p:nvPicPr>
          <p:cNvPr id="53" name="图片 52"/>
          <p:cNvPicPr>
            <a:picLocks noChangeAspect="1"/>
          </p:cNvPicPr>
          <p:nvPr/>
        </p:nvPicPr>
        <p:blipFill>
          <a:blip r:embed="rId6"/>
          <a:stretch>
            <a:fillRect/>
          </a:stretch>
        </p:blipFill>
        <p:spPr>
          <a:xfrm>
            <a:off x="3466965" y="1878245"/>
            <a:ext cx="1298481" cy="1188546"/>
          </a:xfrm>
          <a:prstGeom prst="rect">
            <a:avLst/>
          </a:prstGeom>
          <a:ln w="38100">
            <a:noFill/>
          </a:ln>
        </p:spPr>
      </p:pic>
      <p:sp>
        <p:nvSpPr>
          <p:cNvPr id="50" name="文本框 49"/>
          <p:cNvSpPr txBox="1"/>
          <p:nvPr/>
        </p:nvSpPr>
        <p:spPr>
          <a:xfrm>
            <a:off x="3373131" y="2027713"/>
            <a:ext cx="1479892" cy="923330"/>
          </a:xfrm>
          <a:prstGeom prst="rect">
            <a:avLst/>
          </a:prstGeom>
          <a:solidFill>
            <a:schemeClr val="bg1"/>
          </a:solidFill>
        </p:spPr>
        <p:txBody>
          <a:bodyPr wrap="none" rtlCol="0">
            <a:spAutoFit/>
          </a:bodyPr>
          <a:lstStyle/>
          <a:p>
            <a:pPr algn="ctr"/>
            <a:r>
              <a:rPr lang="en-US" altLang="zh-CN" sz="1800" dirty="0"/>
              <a:t>Exhaustively</a:t>
            </a:r>
          </a:p>
          <a:p>
            <a:pPr algn="ctr"/>
            <a:r>
              <a:rPr lang="en-US" altLang="zh-CN" sz="1800" dirty="0"/>
              <a:t>Evaluate</a:t>
            </a:r>
          </a:p>
          <a:p>
            <a:pPr algn="ctr"/>
            <a:r>
              <a:rPr lang="en-US" altLang="zh-CN" sz="1800" dirty="0"/>
              <a:t>Latency</a:t>
            </a:r>
          </a:p>
        </p:txBody>
      </p:sp>
      <p:sp>
        <p:nvSpPr>
          <p:cNvPr id="51" name="文本框 50"/>
          <p:cNvSpPr txBox="1"/>
          <p:nvPr/>
        </p:nvSpPr>
        <p:spPr>
          <a:xfrm>
            <a:off x="3736050" y="2149656"/>
            <a:ext cx="800219" cy="646331"/>
          </a:xfrm>
          <a:prstGeom prst="rect">
            <a:avLst/>
          </a:prstGeom>
          <a:solidFill>
            <a:schemeClr val="bg1"/>
          </a:solidFill>
        </p:spPr>
        <p:txBody>
          <a:bodyPr wrap="none" rtlCol="0">
            <a:spAutoFit/>
          </a:bodyPr>
          <a:lstStyle/>
          <a:p>
            <a:pPr algn="ctr"/>
            <a:r>
              <a:rPr lang="en-US" altLang="zh-CN" sz="1800" dirty="0"/>
              <a:t>FNAS</a:t>
            </a:r>
          </a:p>
          <a:p>
            <a:pPr algn="ctr"/>
            <a:r>
              <a:rPr lang="en-US" altLang="zh-CN" sz="1800" dirty="0"/>
              <a:t>Tool</a:t>
            </a:r>
          </a:p>
        </p:txBody>
      </p:sp>
    </p:spTree>
    <p:extLst>
      <p:ext uri="{BB962C8B-B14F-4D97-AF65-F5344CB8AC3E}">
        <p14:creationId xmlns:p14="http://schemas.microsoft.com/office/powerpoint/2010/main" val="38285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par>
                          <p:cTn id="11" fill="hold">
                            <p:stCondLst>
                              <p:cond delay="0"/>
                            </p:stCondLst>
                            <p:childTnLst>
                              <p:par>
                                <p:cTn id="12" presetID="10" presetClass="exit" presetSubtype="0" fill="hold" nodeType="afterEffect">
                                  <p:stCondLst>
                                    <p:cond delay="0"/>
                                  </p:stCondLst>
                                  <p:childTnLst>
                                    <p:animEffect transition="out" filter="fade">
                                      <p:cBhvr>
                                        <p:cTn id="13" dur="500"/>
                                        <p:tgtEl>
                                          <p:spTgt spid="53"/>
                                        </p:tgtEl>
                                      </p:cBhvr>
                                    </p:animEffect>
                                    <p:set>
                                      <p:cBhvr>
                                        <p:cTn id="14" dur="1" fill="hold">
                                          <p:stCondLst>
                                            <p:cond delay="499"/>
                                          </p:stCondLst>
                                        </p:cTn>
                                        <p:tgtEl>
                                          <p:spTgt spid="53"/>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000"/>
                            </p:stCondLst>
                            <p:childTnLst>
                              <p:par>
                                <p:cTn id="20" presetID="10" presetClass="exit" presetSubtype="0" fill="hold" nodeType="after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2000"/>
                            </p:stCondLst>
                            <p:childTnLst>
                              <p:par>
                                <p:cTn id="28" presetID="10" presetClass="exit" presetSubtype="0" fill="hold" nodeType="after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3000"/>
                            </p:stCondLst>
                            <p:childTnLst>
                              <p:par>
                                <p:cTn id="36" presetID="10" presetClass="exit" presetSubtype="0" fill="hold" nodeType="after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4000"/>
                            </p:stCondLst>
                            <p:childTnLst>
                              <p:par>
                                <p:cTn id="44" presetID="10" presetClass="exit" presetSubtype="0" fill="hold" nodeType="after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childTnLst>
                          </p:cTn>
                        </p:par>
                        <p:par>
                          <p:cTn id="47" fill="hold">
                            <p:stCondLst>
                              <p:cond delay="4500"/>
                            </p:stCondLst>
                            <p:childTnLst>
                              <p:par>
                                <p:cTn id="48" presetID="10" presetClass="entr" presetSubtype="0"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7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7"/>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6" grpId="0"/>
      <p:bldP spid="77" grpId="0"/>
      <p:bldP spid="78" grpId="0"/>
      <p:bldP spid="79" grpId="0"/>
      <p:bldP spid="80" grpId="0"/>
      <p:bldP spid="43" grpId="0"/>
      <p:bldP spid="18" grpId="0" animBg="1"/>
      <p:bldP spid="50" grpId="0" animBg="1"/>
      <p:bldP spid="50" grpId="1" animBg="1"/>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1</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1</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862076" y="918529"/>
            <a:ext cx="10816372"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a:t>Introduction</a:t>
            </a:r>
            <a:endParaRPr lang="en-US" altLang="zh-CN" sz="2000" dirty="0"/>
          </a:p>
          <a:p>
            <a:pPr marL="342900" indent="-342900">
              <a:lnSpc>
                <a:spcPct val="150000"/>
              </a:lnSpc>
              <a:buFont typeface="Arial" panose="020B0604020202020204" pitchFamily="34" charset="0"/>
              <a:buChar char="•"/>
            </a:pPr>
            <a:r>
              <a:rPr lang="en-US" altLang="zh-CN" sz="2400" b="1" dirty="0"/>
              <a:t>Co-Exploration of Neural Architecture and FPGA Implementation</a:t>
            </a:r>
          </a:p>
          <a:p>
            <a:pPr>
              <a:lnSpc>
                <a:spcPct val="150000"/>
              </a:lnSpc>
            </a:pPr>
            <a:r>
              <a:rPr lang="en-US" altLang="zh-CN" sz="2400" dirty="0"/>
              <a:t>	</a:t>
            </a:r>
            <a:r>
              <a:rPr lang="en-US" altLang="zh-CN" sz="2000" dirty="0"/>
              <a:t>- DAC’19 (Best Paper Nomination)</a:t>
            </a:r>
          </a:p>
          <a:p>
            <a:pPr marL="342900" lvl="0" indent="-342900">
              <a:lnSpc>
                <a:spcPct val="150000"/>
              </a:lnSpc>
              <a:buFont typeface="Arial" panose="020B0604020202020204" pitchFamily="34" charset="0"/>
              <a:buChar char="•"/>
            </a:pPr>
            <a:r>
              <a:rPr lang="en-US" altLang="zh-CN" sz="2400" b="1" dirty="0">
                <a:solidFill>
                  <a:prstClr val="black"/>
                </a:solidFill>
              </a:rPr>
              <a:t>Other Research Directions</a:t>
            </a:r>
          </a:p>
          <a:p>
            <a:pPr marL="342900" indent="-342900">
              <a:lnSpc>
                <a:spcPct val="150000"/>
              </a:lnSpc>
              <a:buFont typeface="Arial" panose="020B0604020202020204" pitchFamily="34" charset="0"/>
              <a:buChar char="•"/>
            </a:pPr>
            <a:r>
              <a:rPr lang="en-US" altLang="zh-CN" sz="2400" b="1" dirty="0">
                <a:solidFill>
                  <a:prstClr val="black"/>
                </a:solidFill>
              </a:rPr>
              <a:t>Conclusion</a:t>
            </a: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Outline</a:t>
            </a:r>
            <a:endParaRPr lang="zh-CN" altLang="en-US" sz="3200" dirty="0"/>
          </a:p>
        </p:txBody>
      </p:sp>
      <p:sp>
        <p:nvSpPr>
          <p:cNvPr id="3" name="矩形 2"/>
          <p:cNvSpPr/>
          <p:nvPr/>
        </p:nvSpPr>
        <p:spPr>
          <a:xfrm>
            <a:off x="707571" y="1543050"/>
            <a:ext cx="10712467" cy="3415393"/>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029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 y="1876576"/>
            <a:ext cx="6138164" cy="365729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131" y="2680640"/>
            <a:ext cx="1572638" cy="463258"/>
          </a:xfrm>
          <a:prstGeom prst="rect">
            <a:avLst/>
          </a:prstGeom>
        </p:spPr>
      </p:pic>
      <p:sp>
        <p:nvSpPr>
          <p:cNvPr id="4" name="Rectangle 3"/>
          <p:cNvSpPr/>
          <p:nvPr/>
        </p:nvSpPr>
        <p:spPr bwMode="auto">
          <a:xfrm>
            <a:off x="6553200" y="2816308"/>
            <a:ext cx="5430077" cy="3857542"/>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4" name="Straight Connector 13"/>
          <p:cNvCxnSpPr>
            <a:stCxn id="3" idx="3"/>
          </p:cNvCxnSpPr>
          <p:nvPr/>
        </p:nvCxnSpPr>
        <p:spPr bwMode="auto">
          <a:xfrm>
            <a:off x="6164769" y="2912269"/>
            <a:ext cx="388431" cy="638969"/>
          </a:xfrm>
          <a:prstGeom prst="line">
            <a:avLst/>
          </a:prstGeom>
          <a:solidFill>
            <a:schemeClr val="accent1"/>
          </a:solidFill>
          <a:ln w="28575" cap="flat" cmpd="sng" algn="ctr">
            <a:solidFill>
              <a:srgbClr val="C00000"/>
            </a:solidFill>
            <a:prstDash val="solid"/>
            <a:round/>
            <a:headEnd type="none" w="med" len="med"/>
            <a:tailEnd type="none" w="med" len="med"/>
          </a:ln>
          <a:effectLst/>
        </p:spPr>
      </p:cxnSp>
      <p:sp>
        <p:nvSpPr>
          <p:cNvPr id="18" name="矩形 18"/>
          <p:cNvSpPr/>
          <p:nvPr/>
        </p:nvSpPr>
        <p:spPr>
          <a:xfrm>
            <a:off x="0" y="6396335"/>
            <a:ext cx="4314825" cy="461665"/>
          </a:xfrm>
          <a:prstGeom prst="rect">
            <a:avLst/>
          </a:prstGeom>
        </p:spPr>
        <p:txBody>
          <a:bodyPr wrap="square">
            <a:spAutoFit/>
          </a:bodyPr>
          <a:lstStyle/>
          <a:p>
            <a:r>
              <a:rPr lang="en-US" sz="1200" b="1" dirty="0">
                <a:solidFill>
                  <a:srgbClr val="222222"/>
                </a:solidFill>
                <a:latin typeface="Times New Roman" panose="02020603050405020304" pitchFamily="18" charset="0"/>
                <a:cs typeface="Times New Roman" panose="02020603050405020304" pitchFamily="18" charset="0"/>
              </a:rPr>
              <a:t>REF: </a:t>
            </a:r>
            <a:r>
              <a:rPr lang="en-US" sz="1200" dirty="0">
                <a:solidFill>
                  <a:srgbClr val="222222"/>
                </a:solidFill>
                <a:latin typeface="Times New Roman" panose="02020603050405020304" pitchFamily="18" charset="0"/>
                <a:cs typeface="Times New Roman" panose="02020603050405020304" pitchFamily="18" charset="0"/>
              </a:rPr>
              <a:t>Chen Zhang et al. 2015. Optimizing </a:t>
            </a:r>
            <a:r>
              <a:rPr lang="en-US" sz="1200" dirty="0" err="1">
                <a:solidFill>
                  <a:srgbClr val="222222"/>
                </a:solidFill>
                <a:latin typeface="Times New Roman" panose="02020603050405020304" pitchFamily="18" charset="0"/>
                <a:cs typeface="Times New Roman" panose="02020603050405020304" pitchFamily="18" charset="0"/>
              </a:rPr>
              <a:t>fpga</a:t>
            </a:r>
            <a:r>
              <a:rPr lang="en-US" sz="1200" dirty="0">
                <a:solidFill>
                  <a:srgbClr val="222222"/>
                </a:solidFill>
                <a:latin typeface="Times New Roman" panose="02020603050405020304" pitchFamily="18" charset="0"/>
                <a:cs typeface="Times New Roman" panose="02020603050405020304" pitchFamily="18" charset="0"/>
              </a:rPr>
              <a:t>-based accelerator design for deep convolutional neural networks. In Proc. of FPGA. </a:t>
            </a:r>
            <a:endParaRPr lang="en-US" sz="1200" dirty="0">
              <a:latin typeface="Times New Roman" panose="02020603050405020304" pitchFamily="18" charset="0"/>
              <a:cs typeface="Times New Roman" panose="02020603050405020304" pitchFamily="18" charset="0"/>
            </a:endParaRPr>
          </a:p>
        </p:txBody>
      </p:sp>
      <p:grpSp>
        <p:nvGrpSpPr>
          <p:cNvPr id="42" name="组合 41"/>
          <p:cNvGrpSpPr/>
          <p:nvPr/>
        </p:nvGrpSpPr>
        <p:grpSpPr>
          <a:xfrm>
            <a:off x="6661639" y="830608"/>
            <a:ext cx="5395943" cy="1969356"/>
            <a:chOff x="6661639" y="830608"/>
            <a:chExt cx="5395943" cy="1969356"/>
          </a:xfrm>
        </p:grpSpPr>
        <p:pic>
          <p:nvPicPr>
            <p:cNvPr id="8" name="图片 7"/>
            <p:cNvPicPr>
              <a:picLocks noChangeAspect="1"/>
            </p:cNvPicPr>
            <p:nvPr/>
          </p:nvPicPr>
          <p:blipFill>
            <a:blip r:embed="rId5"/>
            <a:stretch>
              <a:fillRect/>
            </a:stretch>
          </p:blipFill>
          <p:spPr>
            <a:xfrm>
              <a:off x="7647868" y="1583175"/>
              <a:ext cx="830237" cy="825793"/>
            </a:xfrm>
            <a:prstGeom prst="rect">
              <a:avLst/>
            </a:prstGeom>
          </p:spPr>
        </p:pic>
        <p:pic>
          <p:nvPicPr>
            <p:cNvPr id="16" name="图片 15"/>
            <p:cNvPicPr>
              <a:picLocks noChangeAspect="1"/>
            </p:cNvPicPr>
            <p:nvPr/>
          </p:nvPicPr>
          <p:blipFill>
            <a:blip r:embed="rId5"/>
            <a:stretch>
              <a:fillRect/>
            </a:stretch>
          </p:blipFill>
          <p:spPr>
            <a:xfrm>
              <a:off x="9092358" y="1583175"/>
              <a:ext cx="830237" cy="825793"/>
            </a:xfrm>
            <a:prstGeom prst="rect">
              <a:avLst/>
            </a:prstGeom>
          </p:spPr>
        </p:pic>
        <p:sp>
          <p:nvSpPr>
            <p:cNvPr id="20" name="Rectangle 16"/>
            <p:cNvSpPr/>
            <p:nvPr/>
          </p:nvSpPr>
          <p:spPr>
            <a:xfrm>
              <a:off x="6828137" y="1175835"/>
              <a:ext cx="5229445"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1. FPGAs with attributes including LUTs, DSPs, BRAM, etc.</a:t>
              </a:r>
            </a:p>
          </p:txBody>
        </p:sp>
        <p:sp>
          <p:nvSpPr>
            <p:cNvPr id="21" name="Rectangle 16"/>
            <p:cNvSpPr/>
            <p:nvPr/>
          </p:nvSpPr>
          <p:spPr>
            <a:xfrm>
              <a:off x="6828137" y="2338299"/>
              <a:ext cx="5003036"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2. A neural architecture with determined </a:t>
              </a:r>
              <a:r>
                <a:rPr lang="en-US" altLang="zh-CN" sz="1600" dirty="0" err="1">
                  <a:latin typeface="Times New Roman" panose="02020603050405020304" pitchFamily="18" charset="0"/>
                  <a:cs typeface="Times New Roman" panose="02020603050405020304" pitchFamily="18" charset="0"/>
                </a:rPr>
                <a:t>hyperparameters</a:t>
              </a:r>
              <a:endParaRPr lang="en-US" altLang="zh-CN" sz="1600" dirty="0">
                <a:latin typeface="Times New Roman" panose="02020603050405020304" pitchFamily="18" charset="0"/>
                <a:cs typeface="Times New Roman" panose="02020603050405020304" pitchFamily="18" charset="0"/>
              </a:endParaRPr>
            </a:p>
          </p:txBody>
        </p:sp>
        <p:sp>
          <p:nvSpPr>
            <p:cNvPr id="22" name="Rectangle 16"/>
            <p:cNvSpPr/>
            <p:nvPr/>
          </p:nvSpPr>
          <p:spPr>
            <a:xfrm>
              <a:off x="10239330" y="1615948"/>
              <a:ext cx="595035" cy="417422"/>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a:t>
              </a:r>
            </a:p>
          </p:txBody>
        </p:sp>
        <p:sp>
          <p:nvSpPr>
            <p:cNvPr id="24" name="Rectangle 16"/>
            <p:cNvSpPr/>
            <p:nvPr/>
          </p:nvSpPr>
          <p:spPr>
            <a:xfrm>
              <a:off x="6661639" y="830608"/>
              <a:ext cx="790601" cy="414922"/>
            </a:xfrm>
            <a:prstGeom prst="rect">
              <a:avLst/>
            </a:prstGeom>
          </p:spPr>
          <p:txBody>
            <a:bodyPr wrap="none">
              <a:spAutoFit/>
            </a:bodyPr>
            <a:lstStyle/>
            <a:p>
              <a:pPr>
                <a:lnSpc>
                  <a:spcPct val="150000"/>
                </a:lnSpc>
              </a:pPr>
              <a:r>
                <a:rPr lang="en-US" altLang="zh-CN" sz="1600" b="1" i="1" dirty="0">
                  <a:latin typeface="Times New Roman" panose="02020603050405020304" pitchFamily="18" charset="0"/>
                  <a:cs typeface="Times New Roman" panose="02020603050405020304" pitchFamily="18" charset="0"/>
                </a:rPr>
                <a:t>Given</a:t>
              </a:r>
              <a:r>
                <a:rPr lang="zh-CN" altLang="en-US" sz="1600" b="1" i="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grpSp>
        <p:nvGrpSpPr>
          <p:cNvPr id="41" name="组合 40"/>
          <p:cNvGrpSpPr/>
          <p:nvPr/>
        </p:nvGrpSpPr>
        <p:grpSpPr>
          <a:xfrm>
            <a:off x="6641844" y="2884594"/>
            <a:ext cx="5344728" cy="1466824"/>
            <a:chOff x="6641844" y="2884594"/>
            <a:chExt cx="5344728" cy="1466824"/>
          </a:xfrm>
        </p:grpSpPr>
        <p:sp>
          <p:nvSpPr>
            <p:cNvPr id="17" name="Rectangle 16"/>
            <p:cNvSpPr/>
            <p:nvPr/>
          </p:nvSpPr>
          <p:spPr>
            <a:xfrm>
              <a:off x="6653933" y="2884594"/>
              <a:ext cx="2614305" cy="338554"/>
            </a:xfrm>
            <a:prstGeom prst="rect">
              <a:avLst/>
            </a:prstGeom>
          </p:spPr>
          <p:txBody>
            <a:bodyPr wrap="none">
              <a:spAutoFit/>
            </a:bodyPr>
            <a:lstStyle/>
            <a:p>
              <a:r>
                <a:rPr lang="en-US" altLang="zh-CN" sz="1600" b="1" dirty="0">
                  <a:latin typeface="Times New Roman" panose="02020603050405020304" pitchFamily="18" charset="0"/>
                  <a:cs typeface="Times New Roman" panose="02020603050405020304" pitchFamily="18" charset="0"/>
                </a:rPr>
                <a:t>On-chip accelerator design:</a:t>
              </a:r>
            </a:p>
          </p:txBody>
        </p:sp>
        <p:grpSp>
          <p:nvGrpSpPr>
            <p:cNvPr id="40" name="组合 39"/>
            <p:cNvGrpSpPr/>
            <p:nvPr/>
          </p:nvGrpSpPr>
          <p:grpSpPr>
            <a:xfrm>
              <a:off x="6641844" y="3228159"/>
              <a:ext cx="5344728" cy="1123259"/>
              <a:chOff x="6641844" y="3228159"/>
              <a:chExt cx="5344728" cy="1123259"/>
            </a:xfrm>
          </p:grpSpPr>
          <p:sp>
            <p:nvSpPr>
              <p:cNvPr id="23" name="Rectangle 16"/>
              <p:cNvSpPr/>
              <p:nvPr/>
            </p:nvSpPr>
            <p:spPr>
              <a:xfrm>
                <a:off x="6650496" y="3566588"/>
                <a:ext cx="5336076" cy="784830"/>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1. On-chip buffer allocation; 2. Accelerator size for computing</a:t>
                </a:r>
              </a:p>
              <a:p>
                <a:pPr>
                  <a:lnSpc>
                    <a:spcPct val="150000"/>
                  </a:lnSpc>
                </a:pPr>
                <a:r>
                  <a:rPr lang="en-US" altLang="zh-CN" sz="1400" dirty="0">
                    <a:latin typeface="Times New Roman" panose="02020603050405020304" pitchFamily="18" charset="0"/>
                    <a:cs typeface="Times New Roman" panose="02020603050405020304" pitchFamily="18" charset="0"/>
                  </a:rPr>
                  <a:t>(note: both are determined by tiling parameters, Tm, </a:t>
                </a:r>
                <a:r>
                  <a:rPr lang="en-US" altLang="zh-CN" sz="1400" dirty="0" err="1">
                    <a:latin typeface="Times New Roman" panose="02020603050405020304" pitchFamily="18" charset="0"/>
                    <a:cs typeface="Times New Roman" panose="02020603050405020304" pitchFamily="18" charset="0"/>
                  </a:rPr>
                  <a:t>Tn</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Tr</a:t>
                </a:r>
                <a:r>
                  <a:rPr lang="en-US" altLang="zh-CN" sz="1400" dirty="0">
                    <a:latin typeface="Times New Roman" panose="02020603050405020304" pitchFamily="18" charset="0"/>
                    <a:cs typeface="Times New Roman" panose="02020603050405020304" pitchFamily="18" charset="0"/>
                  </a:rPr>
                  <a:t>, Tc)</a:t>
                </a:r>
                <a:endParaRPr lang="en-US" altLang="zh-CN" sz="1600" dirty="0">
                  <a:latin typeface="Times New Roman" panose="02020603050405020304" pitchFamily="18" charset="0"/>
                  <a:cs typeface="Times New Roman" panose="02020603050405020304" pitchFamily="18" charset="0"/>
                </a:endParaRPr>
              </a:p>
            </p:txBody>
          </p:sp>
          <p:sp>
            <p:nvSpPr>
              <p:cNvPr id="25" name="Rectangle 16"/>
              <p:cNvSpPr/>
              <p:nvPr/>
            </p:nvSpPr>
            <p:spPr>
              <a:xfrm>
                <a:off x="6641844" y="3228159"/>
                <a:ext cx="1180131" cy="414922"/>
              </a:xfrm>
              <a:prstGeom prst="rect">
                <a:avLst/>
              </a:prstGeom>
            </p:spPr>
            <p:txBody>
              <a:bodyPr wrap="none">
                <a:spAutoFit/>
              </a:bodyPr>
              <a:lstStyle/>
              <a:p>
                <a:pPr>
                  <a:lnSpc>
                    <a:spcPct val="150000"/>
                  </a:lnSpc>
                </a:pPr>
                <a:r>
                  <a:rPr lang="en-US" altLang="zh-CN" sz="1600" b="1" i="1" dirty="0">
                    <a:latin typeface="Times New Roman" panose="02020603050405020304" pitchFamily="18" charset="0"/>
                    <a:cs typeface="Times New Roman" panose="02020603050405020304" pitchFamily="18" charset="0"/>
                  </a:rPr>
                  <a:t>Determine</a:t>
                </a:r>
                <a:r>
                  <a:rPr lang="zh-CN" altLang="en-US" sz="1600" b="1" i="1" dirty="0">
                    <a:latin typeface="Times New Roman" panose="02020603050405020304" pitchFamily="18" charset="0"/>
                    <a:cs typeface="Times New Roman" panose="02020603050405020304" pitchFamily="18" charset="0"/>
                  </a:rPr>
                  <a:t>：</a:t>
                </a:r>
                <a:endParaRPr lang="en-US" altLang="zh-CN" sz="1600" b="1" i="1" dirty="0">
                  <a:latin typeface="Times New Roman" panose="02020603050405020304" pitchFamily="18" charset="0"/>
                  <a:cs typeface="Times New Roman" panose="02020603050405020304" pitchFamily="18" charset="0"/>
                </a:endParaRPr>
              </a:p>
            </p:txBody>
          </p:sp>
        </p:grpSp>
      </p:grpSp>
      <p:grpSp>
        <p:nvGrpSpPr>
          <p:cNvPr id="38" name="组合 37"/>
          <p:cNvGrpSpPr/>
          <p:nvPr/>
        </p:nvGrpSpPr>
        <p:grpSpPr>
          <a:xfrm>
            <a:off x="6708782" y="4423302"/>
            <a:ext cx="4707193" cy="997550"/>
            <a:chOff x="6708782" y="4423302"/>
            <a:chExt cx="4707193" cy="997550"/>
          </a:xfrm>
        </p:grpSpPr>
        <p:pic>
          <p:nvPicPr>
            <p:cNvPr id="11" name="图片 10"/>
            <p:cNvPicPr>
              <a:picLocks noChangeAspect="1"/>
            </p:cNvPicPr>
            <p:nvPr/>
          </p:nvPicPr>
          <p:blipFill>
            <a:blip r:embed="rId6"/>
            <a:stretch>
              <a:fillRect/>
            </a:stretch>
          </p:blipFill>
          <p:spPr>
            <a:xfrm>
              <a:off x="8153737" y="4697989"/>
              <a:ext cx="582049" cy="559969"/>
            </a:xfrm>
            <a:prstGeom prst="rect">
              <a:avLst/>
            </a:prstGeom>
          </p:spPr>
        </p:pic>
        <p:pic>
          <p:nvPicPr>
            <p:cNvPr id="29" name="图片 28"/>
            <p:cNvPicPr>
              <a:picLocks noChangeAspect="1"/>
            </p:cNvPicPr>
            <p:nvPr/>
          </p:nvPicPr>
          <p:blipFill>
            <a:blip r:embed="rId7"/>
            <a:stretch>
              <a:fillRect/>
            </a:stretch>
          </p:blipFill>
          <p:spPr>
            <a:xfrm>
              <a:off x="9072564" y="4492215"/>
              <a:ext cx="966595" cy="765744"/>
            </a:xfrm>
            <a:prstGeom prst="rect">
              <a:avLst/>
            </a:prstGeom>
          </p:spPr>
        </p:pic>
        <p:pic>
          <p:nvPicPr>
            <p:cNvPr id="31" name="图片 30"/>
            <p:cNvPicPr>
              <a:picLocks noChangeAspect="1"/>
            </p:cNvPicPr>
            <p:nvPr/>
          </p:nvPicPr>
          <p:blipFill>
            <a:blip r:embed="rId8"/>
            <a:stretch>
              <a:fillRect/>
            </a:stretch>
          </p:blipFill>
          <p:spPr>
            <a:xfrm>
              <a:off x="10461264" y="4423302"/>
              <a:ext cx="954711" cy="997550"/>
            </a:xfrm>
            <a:prstGeom prst="rect">
              <a:avLst/>
            </a:prstGeom>
          </p:spPr>
        </p:pic>
        <p:sp>
          <p:nvSpPr>
            <p:cNvPr id="32" name="Rectangle 16"/>
            <p:cNvSpPr/>
            <p:nvPr/>
          </p:nvSpPr>
          <p:spPr>
            <a:xfrm>
              <a:off x="6708782" y="4828828"/>
              <a:ext cx="938077" cy="376834"/>
            </a:xfrm>
            <a:prstGeom prst="rect">
              <a:avLst/>
            </a:prstGeom>
          </p:spPr>
          <p:txBody>
            <a:bodyPr wrap="none">
              <a:spAutoFit/>
            </a:bodyPr>
            <a:lstStyle/>
            <a:p>
              <a:pPr>
                <a:lnSpc>
                  <a:spcPct val="150000"/>
                </a:lnSpc>
              </a:pPr>
              <a:r>
                <a:rPr lang="en-US" altLang="zh-CN" sz="1400" dirty="0">
                  <a:latin typeface="Times New Roman" panose="02020603050405020304" pitchFamily="18" charset="0"/>
                  <a:cs typeface="Times New Roman" panose="02020603050405020304" pitchFamily="18" charset="0"/>
                </a:rPr>
                <a:t>One layer:</a:t>
              </a:r>
            </a:p>
          </p:txBody>
        </p:sp>
      </p:grpSp>
      <p:grpSp>
        <p:nvGrpSpPr>
          <p:cNvPr id="39" name="组合 38"/>
          <p:cNvGrpSpPr/>
          <p:nvPr/>
        </p:nvGrpSpPr>
        <p:grpSpPr>
          <a:xfrm>
            <a:off x="6590895" y="5420852"/>
            <a:ext cx="5029041" cy="1246889"/>
            <a:chOff x="6590895" y="5420852"/>
            <a:chExt cx="5029041" cy="1246889"/>
          </a:xfrm>
        </p:grpSpPr>
        <p:sp>
          <p:nvSpPr>
            <p:cNvPr id="33" name="Rectangle 16"/>
            <p:cNvSpPr/>
            <p:nvPr/>
          </p:nvSpPr>
          <p:spPr>
            <a:xfrm>
              <a:off x="6590895" y="5904763"/>
              <a:ext cx="1372492" cy="415498"/>
            </a:xfrm>
            <a:prstGeom prst="rect">
              <a:avLst/>
            </a:prstGeom>
          </p:spPr>
          <p:txBody>
            <a:bodyPr wrap="none">
              <a:spAutoFit/>
            </a:bodyPr>
            <a:lstStyle/>
            <a:p>
              <a:pPr>
                <a:lnSpc>
                  <a:spcPct val="150000"/>
                </a:lnSpc>
              </a:pPr>
              <a:r>
                <a:rPr lang="en-US" altLang="zh-CN" sz="1400" dirty="0">
                  <a:latin typeface="Times New Roman" panose="02020603050405020304" pitchFamily="18" charset="0"/>
                  <a:cs typeface="Times New Roman" panose="02020603050405020304" pitchFamily="18" charset="0"/>
                </a:rPr>
                <a:t>Multiple layers: </a:t>
              </a:r>
            </a:p>
          </p:txBody>
        </p:sp>
        <p:pic>
          <p:nvPicPr>
            <p:cNvPr id="37" name="图片 36"/>
            <p:cNvPicPr>
              <a:picLocks noChangeAspect="1"/>
            </p:cNvPicPr>
            <p:nvPr/>
          </p:nvPicPr>
          <p:blipFill>
            <a:blip r:embed="rId9"/>
            <a:stretch>
              <a:fillRect/>
            </a:stretch>
          </p:blipFill>
          <p:spPr>
            <a:xfrm>
              <a:off x="8005959" y="5420852"/>
              <a:ext cx="3613977" cy="1246889"/>
            </a:xfrm>
            <a:prstGeom prst="rect">
              <a:avLst/>
            </a:prstGeom>
          </p:spPr>
        </p:pic>
      </p:grpSp>
      <p:sp>
        <p:nvSpPr>
          <p:cNvPr id="30"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FNAS: Design </a:t>
            </a:r>
            <a:r>
              <a:rPr lang="en-US" altLang="zh-CN" sz="3200" dirty="0"/>
              <a:t>Optimization</a:t>
            </a:r>
            <a:r>
              <a:rPr lang="en-US" altLang="zh-CN" sz="3200" dirty="0">
                <a:solidFill>
                  <a:schemeClr val="tx1"/>
                </a:solidFill>
              </a:rPr>
              <a:t> (on-chip design)</a:t>
            </a:r>
            <a:endParaRPr lang="zh-CN" altLang="en-US" sz="3200" dirty="0"/>
          </a:p>
        </p:txBody>
      </p:sp>
      <p:sp>
        <p:nvSpPr>
          <p:cNvPr id="2" name="文本框 1"/>
          <p:cNvSpPr txBox="1"/>
          <p:nvPr/>
        </p:nvSpPr>
        <p:spPr>
          <a:xfrm>
            <a:off x="9677110" y="4745079"/>
            <a:ext cx="617192" cy="206531"/>
          </a:xfrm>
          <a:prstGeom prst="rect">
            <a:avLst/>
          </a:prstGeom>
          <a:solidFill>
            <a:schemeClr val="bg1"/>
          </a:solidFill>
        </p:spPr>
        <p:txBody>
          <a:bodyPr wrap="square" rtlCol="0">
            <a:spAutoFit/>
          </a:bodyPr>
          <a:lstStyle/>
          <a:p>
            <a:pPr>
              <a:lnSpc>
                <a:spcPts val="800"/>
              </a:lnSpc>
            </a:pPr>
            <a:r>
              <a:rPr lang="en-US" altLang="zh-CN" sz="1100" i="1" dirty="0" err="1"/>
              <a:t>Tn</a:t>
            </a:r>
            <a:r>
              <a:rPr lang="en-US" altLang="zh-CN" sz="1100" i="1" dirty="0"/>
              <a:t>/Tm</a:t>
            </a:r>
            <a:endParaRPr lang="zh-CN" altLang="en-US" sz="1100" i="1" dirty="0"/>
          </a:p>
        </p:txBody>
      </p:sp>
      <p:sp>
        <p:nvSpPr>
          <p:cNvPr id="34" name="文本框 33"/>
          <p:cNvSpPr txBox="1"/>
          <p:nvPr/>
        </p:nvSpPr>
        <p:spPr>
          <a:xfrm>
            <a:off x="9878298" y="4478920"/>
            <a:ext cx="617192" cy="206531"/>
          </a:xfrm>
          <a:prstGeom prst="rect">
            <a:avLst/>
          </a:prstGeom>
          <a:solidFill>
            <a:schemeClr val="bg1"/>
          </a:solidFill>
        </p:spPr>
        <p:txBody>
          <a:bodyPr wrap="square" rtlCol="0">
            <a:spAutoFit/>
          </a:bodyPr>
          <a:lstStyle/>
          <a:p>
            <a:pPr>
              <a:lnSpc>
                <a:spcPts val="800"/>
              </a:lnSpc>
            </a:pPr>
            <a:r>
              <a:rPr lang="en-US" altLang="zh-CN" sz="1100" i="1" dirty="0" err="1"/>
              <a:t>Tn</a:t>
            </a:r>
            <a:r>
              <a:rPr lang="en-US" altLang="zh-CN" sz="1100" i="1" dirty="0"/>
              <a:t>/Tm</a:t>
            </a:r>
            <a:endParaRPr lang="zh-CN" altLang="en-US" sz="1100" i="1" dirty="0"/>
          </a:p>
        </p:txBody>
      </p:sp>
      <p:cxnSp>
        <p:nvCxnSpPr>
          <p:cNvPr id="13" name="直接箭头连接符 12"/>
          <p:cNvCxnSpPr/>
          <p:nvPr/>
        </p:nvCxnSpPr>
        <p:spPr>
          <a:xfrm>
            <a:off x="3013023" y="3335311"/>
            <a:ext cx="989351"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43" name="直接箭头连接符 42"/>
          <p:cNvCxnSpPr/>
          <p:nvPr/>
        </p:nvCxnSpPr>
        <p:spPr>
          <a:xfrm flipH="1">
            <a:off x="2975547" y="3742544"/>
            <a:ext cx="102183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6510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 y="1876576"/>
            <a:ext cx="6138164" cy="3657298"/>
          </a:xfrm>
          <a:prstGeom prst="rect">
            <a:avLst/>
          </a:prstGeom>
        </p:spPr>
      </p:pic>
      <p:sp>
        <p:nvSpPr>
          <p:cNvPr id="10" name="Rectangle 9"/>
          <p:cNvSpPr/>
          <p:nvPr/>
        </p:nvSpPr>
        <p:spPr bwMode="auto">
          <a:xfrm>
            <a:off x="6553200" y="2852890"/>
            <a:ext cx="5430077" cy="1125835"/>
          </a:xfrm>
          <a:prstGeom prst="rect">
            <a:avLst/>
          </a:prstGeom>
          <a:noFill/>
          <a:ln w="28575" cap="flat" cmpd="sng" algn="ctr">
            <a:solidFill>
              <a:srgbClr val="CDE1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1" name="Straight Connector 10"/>
          <p:cNvCxnSpPr>
            <a:endCxn id="10" idx="1"/>
          </p:cNvCxnSpPr>
          <p:nvPr/>
        </p:nvCxnSpPr>
        <p:spPr bwMode="auto">
          <a:xfrm>
            <a:off x="6117771" y="2925439"/>
            <a:ext cx="435429" cy="490369"/>
          </a:xfrm>
          <a:prstGeom prst="line">
            <a:avLst/>
          </a:prstGeom>
          <a:solidFill>
            <a:schemeClr val="accent1"/>
          </a:solidFill>
          <a:ln w="28575" cap="flat" cmpd="sng" algn="ctr">
            <a:solidFill>
              <a:srgbClr val="CDE198"/>
            </a:solidFill>
            <a:prstDash val="solid"/>
            <a:round/>
            <a:headEnd type="none" w="med" len="med"/>
            <a:tailEnd type="none" w="med" len="med"/>
          </a:ln>
          <a:effectLst/>
        </p:spPr>
      </p:cxnSp>
      <p:sp>
        <p:nvSpPr>
          <p:cNvPr id="4" name="Rectangle 3"/>
          <p:cNvSpPr/>
          <p:nvPr/>
        </p:nvSpPr>
        <p:spPr bwMode="auto">
          <a:xfrm>
            <a:off x="6553200" y="4153641"/>
            <a:ext cx="5430077" cy="2627975"/>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4" name="Straight Connector 13"/>
          <p:cNvCxnSpPr>
            <a:stCxn id="7" idx="3"/>
            <a:endCxn id="4" idx="1"/>
          </p:cNvCxnSpPr>
          <p:nvPr/>
        </p:nvCxnSpPr>
        <p:spPr bwMode="auto">
          <a:xfrm>
            <a:off x="6171914" y="3495028"/>
            <a:ext cx="381286" cy="1972601"/>
          </a:xfrm>
          <a:prstGeom prst="line">
            <a:avLst/>
          </a:prstGeom>
          <a:solidFill>
            <a:schemeClr val="accent1"/>
          </a:solidFill>
          <a:ln w="28575" cap="flat" cmpd="sng" algn="ctr">
            <a:solidFill>
              <a:srgbClr val="C00000"/>
            </a:solidFill>
            <a:prstDash val="solid"/>
            <a:round/>
            <a:headEnd type="none" w="med" len="med"/>
            <a:tailEnd type="none" w="med" len="med"/>
          </a:ln>
          <a:effectLst/>
        </p:spPr>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552" y="3263399"/>
            <a:ext cx="1810362" cy="46325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137" y="4812589"/>
            <a:ext cx="4973030" cy="1776927"/>
          </a:xfrm>
          <a:prstGeom prst="rect">
            <a:avLst/>
          </a:prstGeom>
        </p:spPr>
      </p:pic>
      <p:cxnSp>
        <p:nvCxnSpPr>
          <p:cNvPr id="27" name="直接连接符 26"/>
          <p:cNvCxnSpPr/>
          <p:nvPr/>
        </p:nvCxnSpPr>
        <p:spPr bwMode="auto">
          <a:xfrm>
            <a:off x="7033666" y="3516284"/>
            <a:ext cx="857673" cy="1251934"/>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4" name="直接连接符 33"/>
          <p:cNvCxnSpPr/>
          <p:nvPr/>
        </p:nvCxnSpPr>
        <p:spPr bwMode="auto">
          <a:xfrm>
            <a:off x="7384305" y="3491923"/>
            <a:ext cx="1152127" cy="1320666"/>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40" name="图片 39"/>
          <p:cNvPicPr>
            <a:picLocks noChangeAspect="1"/>
          </p:cNvPicPr>
          <p:nvPr/>
        </p:nvPicPr>
        <p:blipFill>
          <a:blip r:embed="rId6"/>
          <a:stretch>
            <a:fillRect/>
          </a:stretch>
        </p:blipFill>
        <p:spPr>
          <a:xfrm>
            <a:off x="6941866" y="2925439"/>
            <a:ext cx="4830463" cy="985372"/>
          </a:xfrm>
          <a:prstGeom prst="rect">
            <a:avLst/>
          </a:prstGeom>
        </p:spPr>
      </p:pic>
      <p:cxnSp>
        <p:nvCxnSpPr>
          <p:cNvPr id="28" name="直接连接符 27"/>
          <p:cNvCxnSpPr>
            <a:endCxn id="3" idx="0"/>
          </p:cNvCxnSpPr>
          <p:nvPr/>
        </p:nvCxnSpPr>
        <p:spPr bwMode="auto">
          <a:xfrm>
            <a:off x="7308850" y="3134176"/>
            <a:ext cx="2005802" cy="167841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1" name="直接连接符 30"/>
          <p:cNvCxnSpPr/>
          <p:nvPr/>
        </p:nvCxnSpPr>
        <p:spPr bwMode="auto">
          <a:xfrm>
            <a:off x="7579818" y="3134176"/>
            <a:ext cx="2342777" cy="165840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43" name="直接连接符 42"/>
          <p:cNvCxnSpPr/>
          <p:nvPr/>
        </p:nvCxnSpPr>
        <p:spPr bwMode="auto">
          <a:xfrm flipH="1">
            <a:off x="7543295" y="3439078"/>
            <a:ext cx="787145" cy="16508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Rectangle 16"/>
          <p:cNvSpPr/>
          <p:nvPr/>
        </p:nvSpPr>
        <p:spPr>
          <a:xfrm>
            <a:off x="6700347" y="4261754"/>
            <a:ext cx="2709396" cy="338554"/>
          </a:xfrm>
          <a:prstGeom prst="rect">
            <a:avLst/>
          </a:prstGeom>
          <a:solidFill>
            <a:schemeClr val="bg1"/>
          </a:solidFill>
        </p:spPr>
        <p:txBody>
          <a:bodyPr wrap="none">
            <a:spAutoFit/>
          </a:bodyPr>
          <a:lstStyle/>
          <a:p>
            <a:r>
              <a:rPr lang="en-US" altLang="zh-CN" sz="1600" b="1" dirty="0">
                <a:latin typeface="Times New Roman" panose="02020603050405020304" pitchFamily="18" charset="0"/>
                <a:cs typeface="Times New Roman" panose="02020603050405020304" pitchFamily="18" charset="0"/>
              </a:rPr>
              <a:t>High-level graph abstraction</a:t>
            </a:r>
          </a:p>
        </p:txBody>
      </p:sp>
      <p:grpSp>
        <p:nvGrpSpPr>
          <p:cNvPr id="60" name="组合 59"/>
          <p:cNvGrpSpPr/>
          <p:nvPr/>
        </p:nvGrpSpPr>
        <p:grpSpPr>
          <a:xfrm>
            <a:off x="6661639" y="830608"/>
            <a:ext cx="5395943" cy="1969356"/>
            <a:chOff x="6661639" y="830608"/>
            <a:chExt cx="5395943" cy="1969356"/>
          </a:xfrm>
        </p:grpSpPr>
        <p:pic>
          <p:nvPicPr>
            <p:cNvPr id="61" name="图片 60"/>
            <p:cNvPicPr>
              <a:picLocks noChangeAspect="1"/>
            </p:cNvPicPr>
            <p:nvPr/>
          </p:nvPicPr>
          <p:blipFill>
            <a:blip r:embed="rId7"/>
            <a:stretch>
              <a:fillRect/>
            </a:stretch>
          </p:blipFill>
          <p:spPr>
            <a:xfrm>
              <a:off x="7647868" y="1583175"/>
              <a:ext cx="830237" cy="825793"/>
            </a:xfrm>
            <a:prstGeom prst="rect">
              <a:avLst/>
            </a:prstGeom>
          </p:spPr>
        </p:pic>
        <p:pic>
          <p:nvPicPr>
            <p:cNvPr id="62" name="图片 61"/>
            <p:cNvPicPr>
              <a:picLocks noChangeAspect="1"/>
            </p:cNvPicPr>
            <p:nvPr/>
          </p:nvPicPr>
          <p:blipFill>
            <a:blip r:embed="rId7"/>
            <a:stretch>
              <a:fillRect/>
            </a:stretch>
          </p:blipFill>
          <p:spPr>
            <a:xfrm>
              <a:off x="9092358" y="1583175"/>
              <a:ext cx="830237" cy="825793"/>
            </a:xfrm>
            <a:prstGeom prst="rect">
              <a:avLst/>
            </a:prstGeom>
          </p:spPr>
        </p:pic>
        <p:sp>
          <p:nvSpPr>
            <p:cNvPr id="63" name="Rectangle 16"/>
            <p:cNvSpPr/>
            <p:nvPr/>
          </p:nvSpPr>
          <p:spPr>
            <a:xfrm>
              <a:off x="6828137" y="1175835"/>
              <a:ext cx="5229445"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1. FPGAs with attributes including LUTs, DSPs, BRAM, etc.</a:t>
              </a:r>
            </a:p>
          </p:txBody>
        </p:sp>
        <p:sp>
          <p:nvSpPr>
            <p:cNvPr id="64" name="Rectangle 16"/>
            <p:cNvSpPr/>
            <p:nvPr/>
          </p:nvSpPr>
          <p:spPr>
            <a:xfrm>
              <a:off x="6828137" y="2338299"/>
              <a:ext cx="5003036"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2. A neural architecture with determined </a:t>
              </a:r>
              <a:r>
                <a:rPr lang="en-US" altLang="zh-CN" sz="1600" dirty="0" err="1">
                  <a:latin typeface="Times New Roman" panose="02020603050405020304" pitchFamily="18" charset="0"/>
                  <a:cs typeface="Times New Roman" panose="02020603050405020304" pitchFamily="18" charset="0"/>
                </a:rPr>
                <a:t>hyperparameters</a:t>
              </a:r>
              <a:endParaRPr lang="en-US" altLang="zh-CN" sz="1600" dirty="0">
                <a:latin typeface="Times New Roman" panose="02020603050405020304" pitchFamily="18" charset="0"/>
                <a:cs typeface="Times New Roman" panose="02020603050405020304" pitchFamily="18" charset="0"/>
              </a:endParaRPr>
            </a:p>
          </p:txBody>
        </p:sp>
        <p:sp>
          <p:nvSpPr>
            <p:cNvPr id="65" name="Rectangle 16"/>
            <p:cNvSpPr/>
            <p:nvPr/>
          </p:nvSpPr>
          <p:spPr>
            <a:xfrm>
              <a:off x="10239330" y="1615948"/>
              <a:ext cx="595035" cy="417422"/>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a:t>
              </a:r>
            </a:p>
          </p:txBody>
        </p:sp>
        <p:sp>
          <p:nvSpPr>
            <p:cNvPr id="66" name="Rectangle 16"/>
            <p:cNvSpPr/>
            <p:nvPr/>
          </p:nvSpPr>
          <p:spPr>
            <a:xfrm>
              <a:off x="6661639" y="830608"/>
              <a:ext cx="790601" cy="414922"/>
            </a:xfrm>
            <a:prstGeom prst="rect">
              <a:avLst/>
            </a:prstGeom>
          </p:spPr>
          <p:txBody>
            <a:bodyPr wrap="none">
              <a:spAutoFit/>
            </a:bodyPr>
            <a:lstStyle/>
            <a:p>
              <a:pPr>
                <a:lnSpc>
                  <a:spcPct val="150000"/>
                </a:lnSpc>
              </a:pPr>
              <a:r>
                <a:rPr lang="en-US" altLang="zh-CN" sz="1600" b="1" i="1" dirty="0">
                  <a:latin typeface="Times New Roman" panose="02020603050405020304" pitchFamily="18" charset="0"/>
                  <a:cs typeface="Times New Roman" panose="02020603050405020304" pitchFamily="18" charset="0"/>
                </a:rPr>
                <a:t>Given</a:t>
              </a:r>
              <a:r>
                <a:rPr lang="zh-CN" altLang="en-US" sz="1600" b="1" i="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grpSp>
        <p:nvGrpSpPr>
          <p:cNvPr id="67" name="组合 66"/>
          <p:cNvGrpSpPr/>
          <p:nvPr/>
        </p:nvGrpSpPr>
        <p:grpSpPr>
          <a:xfrm>
            <a:off x="7653631" y="1580204"/>
            <a:ext cx="2268963" cy="833775"/>
            <a:chOff x="7653631" y="1580204"/>
            <a:chExt cx="2268963" cy="833775"/>
          </a:xfrm>
        </p:grpSpPr>
        <p:pic>
          <p:nvPicPr>
            <p:cNvPr id="68" name="图片 67"/>
            <p:cNvPicPr>
              <a:picLocks noChangeAspect="1"/>
            </p:cNvPicPr>
            <p:nvPr/>
          </p:nvPicPr>
          <p:blipFill>
            <a:blip r:embed="rId8"/>
            <a:stretch>
              <a:fillRect/>
            </a:stretch>
          </p:blipFill>
          <p:spPr>
            <a:xfrm>
              <a:off x="7653631" y="1587676"/>
              <a:ext cx="824474" cy="826303"/>
            </a:xfrm>
            <a:prstGeom prst="rect">
              <a:avLst/>
            </a:prstGeom>
          </p:spPr>
        </p:pic>
        <p:pic>
          <p:nvPicPr>
            <p:cNvPr id="69" name="图片 68"/>
            <p:cNvPicPr>
              <a:picLocks noChangeAspect="1"/>
            </p:cNvPicPr>
            <p:nvPr/>
          </p:nvPicPr>
          <p:blipFill>
            <a:blip r:embed="rId9"/>
            <a:stretch>
              <a:fillRect/>
            </a:stretch>
          </p:blipFill>
          <p:spPr>
            <a:xfrm>
              <a:off x="9092357" y="1580204"/>
              <a:ext cx="830237" cy="825792"/>
            </a:xfrm>
            <a:prstGeom prst="rect">
              <a:avLst/>
            </a:prstGeom>
          </p:spPr>
        </p:pic>
      </p:grpSp>
      <p:sp>
        <p:nvSpPr>
          <p:cNvPr id="29"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FNAS: Graph Generator</a:t>
            </a:r>
            <a:endParaRPr lang="zh-CN" altLang="en-US" sz="3200" dirty="0"/>
          </a:p>
        </p:txBody>
      </p:sp>
      <p:cxnSp>
        <p:nvCxnSpPr>
          <p:cNvPr id="30" name="直接箭头连接符 29"/>
          <p:cNvCxnSpPr/>
          <p:nvPr/>
        </p:nvCxnSpPr>
        <p:spPr>
          <a:xfrm>
            <a:off x="3013023" y="3335311"/>
            <a:ext cx="989351"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2" name="直接箭头连接符 31"/>
          <p:cNvCxnSpPr/>
          <p:nvPr/>
        </p:nvCxnSpPr>
        <p:spPr>
          <a:xfrm flipH="1">
            <a:off x="2975547" y="3742544"/>
            <a:ext cx="102183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006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 y="1876576"/>
            <a:ext cx="6138164" cy="3657298"/>
          </a:xfrm>
          <a:prstGeom prst="rect">
            <a:avLst/>
          </a:prstGeom>
        </p:spPr>
      </p:pic>
      <p:sp>
        <p:nvSpPr>
          <p:cNvPr id="15" name="Rectangle 14"/>
          <p:cNvSpPr/>
          <p:nvPr/>
        </p:nvSpPr>
        <p:spPr bwMode="auto">
          <a:xfrm>
            <a:off x="6553200" y="2982359"/>
            <a:ext cx="5430077" cy="1914525"/>
          </a:xfrm>
          <a:prstGeom prst="rect">
            <a:avLst/>
          </a:prstGeom>
          <a:noFill/>
          <a:ln w="28575" cap="flat" cmpd="sng" algn="ctr">
            <a:solidFill>
              <a:srgbClr val="CDE1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6" name="Straight Connector 15"/>
          <p:cNvCxnSpPr/>
          <p:nvPr/>
        </p:nvCxnSpPr>
        <p:spPr bwMode="auto">
          <a:xfrm>
            <a:off x="6174295" y="3545006"/>
            <a:ext cx="388431" cy="82419"/>
          </a:xfrm>
          <a:prstGeom prst="line">
            <a:avLst/>
          </a:prstGeom>
          <a:solidFill>
            <a:schemeClr val="accent1"/>
          </a:solidFill>
          <a:ln w="28575" cap="flat" cmpd="sng" algn="ctr">
            <a:solidFill>
              <a:srgbClr val="CDE198"/>
            </a:solidFill>
            <a:prstDash val="solid"/>
            <a:round/>
            <a:headEnd type="none" w="med" len="med"/>
            <a:tailEnd type="none" w="med" len="med"/>
          </a:ln>
          <a:effectLst/>
        </p:spPr>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723" y="3054730"/>
            <a:ext cx="4973030" cy="1776927"/>
          </a:xfrm>
          <a:prstGeom prst="rect">
            <a:avLst/>
          </a:prstGeom>
        </p:spPr>
      </p:pic>
      <p:sp>
        <p:nvSpPr>
          <p:cNvPr id="4" name="Rectangle 3"/>
          <p:cNvSpPr/>
          <p:nvPr/>
        </p:nvSpPr>
        <p:spPr bwMode="auto">
          <a:xfrm>
            <a:off x="6562726" y="5079280"/>
            <a:ext cx="5430077" cy="1669026"/>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4" name="Straight Connector 13"/>
          <p:cNvCxnSpPr>
            <a:stCxn id="2" idx="3"/>
            <a:endCxn id="4" idx="1"/>
          </p:cNvCxnSpPr>
          <p:nvPr/>
        </p:nvCxnSpPr>
        <p:spPr bwMode="auto">
          <a:xfrm>
            <a:off x="6174295" y="4076776"/>
            <a:ext cx="388431" cy="1837017"/>
          </a:xfrm>
          <a:prstGeom prst="line">
            <a:avLst/>
          </a:prstGeom>
          <a:solidFill>
            <a:schemeClr val="accent1"/>
          </a:solidFill>
          <a:ln w="28575" cap="flat" cmpd="sng" algn="ctr">
            <a:solidFill>
              <a:srgbClr val="C00000"/>
            </a:solidFill>
            <a:prstDash val="solid"/>
            <a:round/>
            <a:headEnd type="none" w="med" len="med"/>
            <a:tailEnd type="none" w="med" len="med"/>
          </a:ln>
          <a:effectLst/>
        </p:spPr>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3933" y="3854290"/>
            <a:ext cx="1810362" cy="444971"/>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287" y="5628185"/>
            <a:ext cx="3933902" cy="1081954"/>
          </a:xfrm>
          <a:prstGeom prst="rect">
            <a:avLst/>
          </a:prstGeom>
        </p:spPr>
      </p:pic>
      <p:grpSp>
        <p:nvGrpSpPr>
          <p:cNvPr id="17" name="组合 16"/>
          <p:cNvGrpSpPr/>
          <p:nvPr/>
        </p:nvGrpSpPr>
        <p:grpSpPr>
          <a:xfrm>
            <a:off x="6661639" y="830608"/>
            <a:ext cx="5395943" cy="1969356"/>
            <a:chOff x="6661639" y="830608"/>
            <a:chExt cx="5395943" cy="1969356"/>
          </a:xfrm>
        </p:grpSpPr>
        <p:grpSp>
          <p:nvGrpSpPr>
            <p:cNvPr id="19" name="组合 18"/>
            <p:cNvGrpSpPr/>
            <p:nvPr/>
          </p:nvGrpSpPr>
          <p:grpSpPr>
            <a:xfrm>
              <a:off x="6661639" y="830608"/>
              <a:ext cx="5395943" cy="1969356"/>
              <a:chOff x="6661639" y="830608"/>
              <a:chExt cx="5395943" cy="1969356"/>
            </a:xfrm>
          </p:grpSpPr>
          <p:sp>
            <p:nvSpPr>
              <p:cNvPr id="24" name="Rectangle 16"/>
              <p:cNvSpPr/>
              <p:nvPr/>
            </p:nvSpPr>
            <p:spPr>
              <a:xfrm>
                <a:off x="6828137" y="1175835"/>
                <a:ext cx="5229445"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1. FPGAs with attributes including LUTs, DSPs, BRAM, etc.</a:t>
                </a:r>
              </a:p>
            </p:txBody>
          </p:sp>
          <p:sp>
            <p:nvSpPr>
              <p:cNvPr id="25" name="Rectangle 16"/>
              <p:cNvSpPr/>
              <p:nvPr/>
            </p:nvSpPr>
            <p:spPr>
              <a:xfrm>
                <a:off x="6828137" y="2338299"/>
                <a:ext cx="4922886"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2. A neural architecture with determined </a:t>
                </a:r>
                <a:r>
                  <a:rPr lang="en-US" altLang="zh-CN" sz="1600" dirty="0" err="1">
                    <a:latin typeface="Times New Roman" panose="02020603050405020304" pitchFamily="18" charset="0"/>
                    <a:cs typeface="Times New Roman" panose="02020603050405020304" pitchFamily="18" charset="0"/>
                  </a:rPr>
                  <a:t>hyperparameters</a:t>
                </a:r>
                <a:endParaRPr lang="en-US" altLang="zh-CN" sz="1600" dirty="0">
                  <a:latin typeface="Times New Roman" panose="02020603050405020304" pitchFamily="18" charset="0"/>
                  <a:cs typeface="Times New Roman" panose="02020603050405020304" pitchFamily="18" charset="0"/>
                </a:endParaRPr>
              </a:p>
            </p:txBody>
          </p:sp>
          <p:sp>
            <p:nvSpPr>
              <p:cNvPr id="26" name="Rectangle 16"/>
              <p:cNvSpPr/>
              <p:nvPr/>
            </p:nvSpPr>
            <p:spPr>
              <a:xfrm>
                <a:off x="10239330" y="1615948"/>
                <a:ext cx="595035" cy="417422"/>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a:t>
                </a:r>
              </a:p>
            </p:txBody>
          </p:sp>
          <p:sp>
            <p:nvSpPr>
              <p:cNvPr id="27" name="Rectangle 16"/>
              <p:cNvSpPr/>
              <p:nvPr/>
            </p:nvSpPr>
            <p:spPr>
              <a:xfrm>
                <a:off x="6661639" y="830608"/>
                <a:ext cx="790601" cy="414922"/>
              </a:xfrm>
              <a:prstGeom prst="rect">
                <a:avLst/>
              </a:prstGeom>
            </p:spPr>
            <p:txBody>
              <a:bodyPr wrap="none">
                <a:spAutoFit/>
              </a:bodyPr>
              <a:lstStyle/>
              <a:p>
                <a:pPr>
                  <a:lnSpc>
                    <a:spcPct val="150000"/>
                  </a:lnSpc>
                </a:pPr>
                <a:r>
                  <a:rPr lang="en-US" altLang="zh-CN" sz="1600" b="1" i="1" dirty="0">
                    <a:latin typeface="Times New Roman" panose="02020603050405020304" pitchFamily="18" charset="0"/>
                    <a:cs typeface="Times New Roman" panose="02020603050405020304" pitchFamily="18" charset="0"/>
                  </a:rPr>
                  <a:t>Given</a:t>
                </a:r>
                <a:r>
                  <a:rPr lang="zh-CN" altLang="en-US" sz="1600" b="1" i="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7653631" y="1580204"/>
              <a:ext cx="2268963" cy="833775"/>
              <a:chOff x="7653631" y="1580204"/>
              <a:chExt cx="2268963" cy="833775"/>
            </a:xfrm>
          </p:grpSpPr>
          <p:pic>
            <p:nvPicPr>
              <p:cNvPr id="21" name="图片 20"/>
              <p:cNvPicPr>
                <a:picLocks noChangeAspect="1"/>
              </p:cNvPicPr>
              <p:nvPr/>
            </p:nvPicPr>
            <p:blipFill>
              <a:blip r:embed="rId7"/>
              <a:stretch>
                <a:fillRect/>
              </a:stretch>
            </p:blipFill>
            <p:spPr>
              <a:xfrm>
                <a:off x="7653631" y="1587676"/>
                <a:ext cx="824474" cy="826303"/>
              </a:xfrm>
              <a:prstGeom prst="rect">
                <a:avLst/>
              </a:prstGeom>
            </p:spPr>
          </p:pic>
          <p:pic>
            <p:nvPicPr>
              <p:cNvPr id="22" name="图片 21"/>
              <p:cNvPicPr>
                <a:picLocks noChangeAspect="1"/>
              </p:cNvPicPr>
              <p:nvPr/>
            </p:nvPicPr>
            <p:blipFill>
              <a:blip r:embed="rId8"/>
              <a:stretch>
                <a:fillRect/>
              </a:stretch>
            </p:blipFill>
            <p:spPr>
              <a:xfrm>
                <a:off x="9092357" y="1580204"/>
                <a:ext cx="830237" cy="825792"/>
              </a:xfrm>
              <a:prstGeom prst="rect">
                <a:avLst/>
              </a:prstGeom>
            </p:spPr>
          </p:pic>
        </p:grpSp>
      </p:grpSp>
      <p:sp>
        <p:nvSpPr>
          <p:cNvPr id="30" name="Rectangle 16"/>
          <p:cNvSpPr/>
          <p:nvPr/>
        </p:nvSpPr>
        <p:spPr>
          <a:xfrm>
            <a:off x="6647702" y="5121873"/>
            <a:ext cx="4288353" cy="338554"/>
          </a:xfrm>
          <a:prstGeom prst="rect">
            <a:avLst/>
          </a:prstGeom>
          <a:solidFill>
            <a:schemeClr val="bg1"/>
          </a:solidFill>
        </p:spPr>
        <p:txBody>
          <a:bodyPr wrap="none">
            <a:spAutoFit/>
          </a:bodyPr>
          <a:lstStyle/>
          <a:p>
            <a:r>
              <a:rPr lang="en-US" altLang="zh-CN" sz="1600" b="1" dirty="0">
                <a:latin typeface="Times New Roman" panose="02020603050405020304" pitchFamily="18" charset="0"/>
                <a:cs typeface="Times New Roman" panose="02020603050405020304" pitchFamily="18" charset="0"/>
              </a:rPr>
              <a:t>Schedule of tasks in graph on multiple FPGAs</a:t>
            </a:r>
          </a:p>
        </p:txBody>
      </p:sp>
      <p:sp>
        <p:nvSpPr>
          <p:cNvPr id="2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FNAS: Schedule (off-chip design)</a:t>
            </a:r>
            <a:endParaRPr lang="zh-CN" altLang="en-US" sz="3200" dirty="0"/>
          </a:p>
        </p:txBody>
      </p:sp>
      <p:cxnSp>
        <p:nvCxnSpPr>
          <p:cNvPr id="29" name="直接箭头连接符 28"/>
          <p:cNvCxnSpPr/>
          <p:nvPr/>
        </p:nvCxnSpPr>
        <p:spPr>
          <a:xfrm>
            <a:off x="3013023" y="3335311"/>
            <a:ext cx="989351"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a:xfrm flipH="1">
            <a:off x="2975547" y="3742544"/>
            <a:ext cx="102183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323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93" y="1876576"/>
            <a:ext cx="6138164" cy="3657298"/>
          </a:xfrm>
          <a:prstGeom prst="rect">
            <a:avLst/>
          </a:prstGeom>
        </p:spPr>
      </p:pic>
      <p:sp>
        <p:nvSpPr>
          <p:cNvPr id="19" name="Rectangle 18"/>
          <p:cNvSpPr/>
          <p:nvPr/>
        </p:nvSpPr>
        <p:spPr bwMode="auto">
          <a:xfrm>
            <a:off x="6562726" y="3054141"/>
            <a:ext cx="5430077" cy="1251325"/>
          </a:xfrm>
          <a:prstGeom prst="rect">
            <a:avLst/>
          </a:prstGeom>
          <a:noFill/>
          <a:ln w="28575" cap="flat" cmpd="sng" algn="ctr">
            <a:solidFill>
              <a:srgbClr val="CDE1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20" name="Straight Connector 19"/>
          <p:cNvCxnSpPr>
            <a:endCxn id="19" idx="1"/>
          </p:cNvCxnSpPr>
          <p:nvPr/>
        </p:nvCxnSpPr>
        <p:spPr bwMode="auto">
          <a:xfrm flipV="1">
            <a:off x="6174295" y="3679804"/>
            <a:ext cx="388431" cy="396972"/>
          </a:xfrm>
          <a:prstGeom prst="line">
            <a:avLst/>
          </a:prstGeom>
          <a:solidFill>
            <a:schemeClr val="accent1"/>
          </a:solidFill>
          <a:ln w="28575" cap="flat" cmpd="sng" algn="ctr">
            <a:solidFill>
              <a:srgbClr val="CDE198"/>
            </a:solidFill>
            <a:prstDash val="solid"/>
            <a:round/>
            <a:headEnd type="none" w="med" len="med"/>
            <a:tailEnd type="none" w="med" len="med"/>
          </a:ln>
          <a:effectLst/>
        </p:spPr>
      </p:cxn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1287" y="3171304"/>
            <a:ext cx="3933902" cy="1081954"/>
          </a:xfrm>
          <a:prstGeom prst="rect">
            <a:avLst/>
          </a:prstGeom>
        </p:spPr>
      </p:pic>
      <p:sp>
        <p:nvSpPr>
          <p:cNvPr id="4" name="Rectangle 3"/>
          <p:cNvSpPr/>
          <p:nvPr/>
        </p:nvSpPr>
        <p:spPr bwMode="auto">
          <a:xfrm>
            <a:off x="6553200" y="4650693"/>
            <a:ext cx="5430077" cy="645774"/>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cxnSp>
        <p:nvCxnSpPr>
          <p:cNvPr id="14" name="Straight Connector 13"/>
          <p:cNvCxnSpPr/>
          <p:nvPr/>
        </p:nvCxnSpPr>
        <p:spPr bwMode="auto">
          <a:xfrm>
            <a:off x="6233271" y="4601775"/>
            <a:ext cx="329455" cy="377026"/>
          </a:xfrm>
          <a:prstGeom prst="line">
            <a:avLst/>
          </a:prstGeom>
          <a:solidFill>
            <a:schemeClr val="accent1"/>
          </a:solidFill>
          <a:ln w="28575" cap="flat" cmpd="sng" algn="ctr">
            <a:solidFill>
              <a:srgbClr val="C00000"/>
            </a:solidFill>
            <a:prstDash val="solid"/>
            <a:round/>
            <a:headEnd type="none" w="med" len="med"/>
            <a:tailEnd type="none" w="med" len="med"/>
          </a:ln>
          <a:effectLst/>
        </p:spPr>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934" y="4395934"/>
            <a:ext cx="1792076" cy="463258"/>
          </a:xfrm>
          <a:prstGeom prst="rect">
            <a:avLst/>
          </a:prstGeom>
        </p:spPr>
      </p:pic>
      <p:sp>
        <p:nvSpPr>
          <p:cNvPr id="24" name="Rectangle 23"/>
          <p:cNvSpPr/>
          <p:nvPr/>
        </p:nvSpPr>
        <p:spPr>
          <a:xfrm>
            <a:off x="6608885" y="4809524"/>
            <a:ext cx="5318706" cy="338554"/>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Latency = pipeline start time + processing time</a:t>
            </a:r>
          </a:p>
        </p:txBody>
      </p:sp>
      <p:grpSp>
        <p:nvGrpSpPr>
          <p:cNvPr id="25" name="组合 24"/>
          <p:cNvGrpSpPr/>
          <p:nvPr/>
        </p:nvGrpSpPr>
        <p:grpSpPr>
          <a:xfrm>
            <a:off x="6661639" y="830608"/>
            <a:ext cx="5395943" cy="1969356"/>
            <a:chOff x="6661639" y="830608"/>
            <a:chExt cx="5395943" cy="1969356"/>
          </a:xfrm>
        </p:grpSpPr>
        <p:grpSp>
          <p:nvGrpSpPr>
            <p:cNvPr id="28" name="组合 27"/>
            <p:cNvGrpSpPr/>
            <p:nvPr/>
          </p:nvGrpSpPr>
          <p:grpSpPr>
            <a:xfrm>
              <a:off x="6661639" y="830608"/>
              <a:ext cx="5395943" cy="1969356"/>
              <a:chOff x="6661639" y="830608"/>
              <a:chExt cx="5395943" cy="1969356"/>
            </a:xfrm>
          </p:grpSpPr>
          <p:sp>
            <p:nvSpPr>
              <p:cNvPr id="34" name="Rectangle 16"/>
              <p:cNvSpPr/>
              <p:nvPr/>
            </p:nvSpPr>
            <p:spPr>
              <a:xfrm>
                <a:off x="6828137" y="1175835"/>
                <a:ext cx="5229445"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1. FPGAs with attributes including LUTs, DSPs, BRAM, etc.</a:t>
                </a:r>
              </a:p>
            </p:txBody>
          </p:sp>
          <p:sp>
            <p:nvSpPr>
              <p:cNvPr id="35" name="Rectangle 16"/>
              <p:cNvSpPr/>
              <p:nvPr/>
            </p:nvSpPr>
            <p:spPr>
              <a:xfrm>
                <a:off x="6828137" y="2338299"/>
                <a:ext cx="4922886"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2. A neural architecture with determined </a:t>
                </a:r>
                <a:r>
                  <a:rPr lang="en-US" altLang="zh-CN" sz="1600" dirty="0" err="1">
                    <a:latin typeface="Times New Roman" panose="02020603050405020304" pitchFamily="18" charset="0"/>
                    <a:cs typeface="Times New Roman" panose="02020603050405020304" pitchFamily="18" charset="0"/>
                  </a:rPr>
                  <a:t>hyperparameters</a:t>
                </a:r>
                <a:endParaRPr lang="en-US" altLang="zh-CN" sz="1600" dirty="0">
                  <a:latin typeface="Times New Roman" panose="02020603050405020304" pitchFamily="18" charset="0"/>
                  <a:cs typeface="Times New Roman" panose="02020603050405020304" pitchFamily="18" charset="0"/>
                </a:endParaRPr>
              </a:p>
            </p:txBody>
          </p:sp>
          <p:sp>
            <p:nvSpPr>
              <p:cNvPr id="36" name="Rectangle 16"/>
              <p:cNvSpPr/>
              <p:nvPr/>
            </p:nvSpPr>
            <p:spPr>
              <a:xfrm>
                <a:off x="10239330" y="1615948"/>
                <a:ext cx="595035" cy="417422"/>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a:t>
                </a:r>
              </a:p>
            </p:txBody>
          </p:sp>
          <p:sp>
            <p:nvSpPr>
              <p:cNvPr id="37" name="Rectangle 16"/>
              <p:cNvSpPr/>
              <p:nvPr/>
            </p:nvSpPr>
            <p:spPr>
              <a:xfrm>
                <a:off x="6661639" y="830608"/>
                <a:ext cx="790601" cy="414922"/>
              </a:xfrm>
              <a:prstGeom prst="rect">
                <a:avLst/>
              </a:prstGeom>
            </p:spPr>
            <p:txBody>
              <a:bodyPr wrap="none">
                <a:spAutoFit/>
              </a:bodyPr>
              <a:lstStyle/>
              <a:p>
                <a:pPr>
                  <a:lnSpc>
                    <a:spcPct val="150000"/>
                  </a:lnSpc>
                </a:pPr>
                <a:r>
                  <a:rPr lang="en-US" altLang="zh-CN" sz="1600" b="1" i="1" dirty="0">
                    <a:latin typeface="Times New Roman" panose="02020603050405020304" pitchFamily="18" charset="0"/>
                    <a:cs typeface="Times New Roman" panose="02020603050405020304" pitchFamily="18" charset="0"/>
                  </a:rPr>
                  <a:t>Given</a:t>
                </a:r>
                <a:r>
                  <a:rPr lang="zh-CN" altLang="en-US" sz="1600" b="1" i="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7653631" y="1580204"/>
              <a:ext cx="2268963" cy="833775"/>
              <a:chOff x="7653631" y="1580204"/>
              <a:chExt cx="2268963" cy="833775"/>
            </a:xfrm>
          </p:grpSpPr>
          <p:pic>
            <p:nvPicPr>
              <p:cNvPr id="32" name="图片 31"/>
              <p:cNvPicPr>
                <a:picLocks noChangeAspect="1"/>
              </p:cNvPicPr>
              <p:nvPr/>
            </p:nvPicPr>
            <p:blipFill>
              <a:blip r:embed="rId6"/>
              <a:stretch>
                <a:fillRect/>
              </a:stretch>
            </p:blipFill>
            <p:spPr>
              <a:xfrm>
                <a:off x="7653631" y="1587676"/>
                <a:ext cx="824474" cy="826303"/>
              </a:xfrm>
              <a:prstGeom prst="rect">
                <a:avLst/>
              </a:prstGeom>
            </p:spPr>
          </p:pic>
          <p:pic>
            <p:nvPicPr>
              <p:cNvPr id="33" name="图片 32"/>
              <p:cNvPicPr>
                <a:picLocks noChangeAspect="1"/>
              </p:cNvPicPr>
              <p:nvPr/>
            </p:nvPicPr>
            <p:blipFill>
              <a:blip r:embed="rId7"/>
              <a:stretch>
                <a:fillRect/>
              </a:stretch>
            </p:blipFill>
            <p:spPr>
              <a:xfrm>
                <a:off x="9092357" y="1580204"/>
                <a:ext cx="830237" cy="825792"/>
              </a:xfrm>
              <a:prstGeom prst="rect">
                <a:avLst/>
              </a:prstGeom>
            </p:spPr>
          </p:pic>
        </p:grpSp>
      </p:grpSp>
      <p:grpSp>
        <p:nvGrpSpPr>
          <p:cNvPr id="39" name="组合 38"/>
          <p:cNvGrpSpPr/>
          <p:nvPr/>
        </p:nvGrpSpPr>
        <p:grpSpPr>
          <a:xfrm>
            <a:off x="6661639" y="5533874"/>
            <a:ext cx="2558115" cy="1175182"/>
            <a:chOff x="6661639" y="830608"/>
            <a:chExt cx="2558115" cy="1175182"/>
          </a:xfrm>
        </p:grpSpPr>
        <p:sp>
          <p:nvSpPr>
            <p:cNvPr id="43" name="Rectangle 16"/>
            <p:cNvSpPr/>
            <p:nvPr/>
          </p:nvSpPr>
          <p:spPr>
            <a:xfrm>
              <a:off x="6828137" y="1175835"/>
              <a:ext cx="2391617"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1. A tailored FPGA Design</a:t>
              </a:r>
            </a:p>
          </p:txBody>
        </p:sp>
        <p:sp>
          <p:nvSpPr>
            <p:cNvPr id="44" name="Rectangle 16"/>
            <p:cNvSpPr/>
            <p:nvPr/>
          </p:nvSpPr>
          <p:spPr>
            <a:xfrm>
              <a:off x="6828137" y="1544125"/>
              <a:ext cx="1974708" cy="461665"/>
            </a:xfrm>
            <a:prstGeom prst="rect">
              <a:avLst/>
            </a:prstGeom>
          </p:spPr>
          <p:txBody>
            <a:bodyPr wrap="none">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2. The system latency</a:t>
              </a:r>
            </a:p>
          </p:txBody>
        </p:sp>
        <p:sp>
          <p:nvSpPr>
            <p:cNvPr id="46" name="Rectangle 16"/>
            <p:cNvSpPr/>
            <p:nvPr/>
          </p:nvSpPr>
          <p:spPr>
            <a:xfrm>
              <a:off x="6661639" y="830608"/>
              <a:ext cx="881973" cy="414922"/>
            </a:xfrm>
            <a:prstGeom prst="rect">
              <a:avLst/>
            </a:prstGeom>
          </p:spPr>
          <p:txBody>
            <a:bodyPr wrap="none">
              <a:spAutoFit/>
            </a:bodyPr>
            <a:lstStyle/>
            <a:p>
              <a:pPr>
                <a:lnSpc>
                  <a:spcPct val="150000"/>
                </a:lnSpc>
              </a:pPr>
              <a:r>
                <a:rPr lang="en-US" altLang="zh-CN" sz="1600" b="1" i="1" dirty="0">
                  <a:latin typeface="Times New Roman" panose="02020603050405020304" pitchFamily="18" charset="0"/>
                  <a:cs typeface="Times New Roman" panose="02020603050405020304" pitchFamily="18" charset="0"/>
                </a:rPr>
                <a:t>Output</a:t>
              </a:r>
              <a:r>
                <a:rPr lang="zh-CN" altLang="en-US" sz="1600" b="1" i="1" dirty="0">
                  <a:latin typeface="Times New Roman" panose="02020603050405020304" pitchFamily="18" charset="0"/>
                  <a:cs typeface="Times New Roman" panose="02020603050405020304" pitchFamily="18" charset="0"/>
                </a:rPr>
                <a:t>：</a:t>
              </a:r>
              <a:endParaRPr lang="en-US" altLang="zh-CN" sz="1600" b="1" dirty="0">
                <a:latin typeface="Times New Roman" panose="02020603050405020304" pitchFamily="18" charset="0"/>
                <a:cs typeface="Times New Roman" panose="02020603050405020304" pitchFamily="18" charset="0"/>
              </a:endParaRPr>
            </a:p>
          </p:txBody>
        </p:sp>
      </p:grpSp>
      <p:sp>
        <p:nvSpPr>
          <p:cNvPr id="2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solidFill>
                  <a:schemeClr val="tx1"/>
                </a:solidFill>
              </a:rPr>
              <a:t>FNAS: Analyzer</a:t>
            </a:r>
            <a:endParaRPr lang="zh-CN" altLang="en-US" sz="3200" dirty="0"/>
          </a:p>
        </p:txBody>
      </p:sp>
      <p:cxnSp>
        <p:nvCxnSpPr>
          <p:cNvPr id="27" name="直接箭头连接符 26"/>
          <p:cNvCxnSpPr/>
          <p:nvPr/>
        </p:nvCxnSpPr>
        <p:spPr>
          <a:xfrm>
            <a:off x="3013023" y="3335311"/>
            <a:ext cx="989351"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flipH="1">
            <a:off x="2975547" y="3742544"/>
            <a:ext cx="1021830" cy="0"/>
          </a:xfrm>
          <a:prstGeom prst="straightConnector1">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68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12191999" cy="5633357"/>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gn="ctr">
              <a:lnSpc>
                <a:spcPct val="150000"/>
              </a:lnSpc>
            </a:pPr>
            <a:r>
              <a:rPr lang="en-US" sz="4000" dirty="0">
                <a:solidFill>
                  <a:srgbClr val="002142"/>
                </a:solidFill>
              </a:rPr>
              <a:t>Experimental R</a:t>
            </a:r>
            <a:r>
              <a:rPr lang="en-US" altLang="zh-CN" sz="4000" dirty="0">
                <a:solidFill>
                  <a:srgbClr val="002142"/>
                </a:solidFill>
              </a:rPr>
              <a:t>esults</a:t>
            </a:r>
            <a:endParaRPr lang="en-US" sz="3200" dirty="0">
              <a:solidFill>
                <a:srgbClr val="002142"/>
              </a:solidFill>
            </a:endParaRPr>
          </a:p>
        </p:txBody>
      </p:sp>
    </p:spTree>
    <p:extLst>
      <p:ext uri="{BB962C8B-B14F-4D97-AF65-F5344CB8AC3E}">
        <p14:creationId xmlns:p14="http://schemas.microsoft.com/office/powerpoint/2010/main" val="99859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8" descr="Image result for cifar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881" y="2528478"/>
            <a:ext cx="1126590" cy="11265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MNIST sample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325" y="2540082"/>
            <a:ext cx="1416350" cy="11044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Image result for Image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7310" y="2560487"/>
            <a:ext cx="1174004" cy="110446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10"/>
          <p:cNvSpPr/>
          <p:nvPr/>
        </p:nvSpPr>
        <p:spPr>
          <a:xfrm>
            <a:off x="4630172" y="3717955"/>
            <a:ext cx="822661" cy="338554"/>
          </a:xfrm>
          <a:prstGeom prst="rect">
            <a:avLst/>
          </a:prstGeom>
        </p:spPr>
        <p:txBody>
          <a:bodyPr wrap="non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MNIST</a:t>
            </a:r>
          </a:p>
        </p:txBody>
      </p:sp>
      <p:sp>
        <p:nvSpPr>
          <p:cNvPr id="40" name="矩形 34"/>
          <p:cNvSpPr/>
          <p:nvPr/>
        </p:nvSpPr>
        <p:spPr>
          <a:xfrm>
            <a:off x="7120857" y="3719682"/>
            <a:ext cx="1083823" cy="338554"/>
          </a:xfrm>
          <a:prstGeom prst="rect">
            <a:avLst/>
          </a:prstGeom>
        </p:spPr>
        <p:txBody>
          <a:bodyPr wrap="non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CIFAR-10</a:t>
            </a:r>
          </a:p>
        </p:txBody>
      </p:sp>
      <p:sp>
        <p:nvSpPr>
          <p:cNvPr id="41" name="矩形 35"/>
          <p:cNvSpPr/>
          <p:nvPr/>
        </p:nvSpPr>
        <p:spPr>
          <a:xfrm>
            <a:off x="9879738" y="3717955"/>
            <a:ext cx="995785" cy="338554"/>
          </a:xfrm>
          <a:prstGeom prst="rect">
            <a:avLst/>
          </a:prstGeom>
        </p:spPr>
        <p:txBody>
          <a:bodyPr wrap="non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I</a:t>
            </a:r>
            <a:r>
              <a:rPr lang="en-US" altLang="zh-CN" sz="1600" dirty="0">
                <a:latin typeface="Times New Roman" panose="02020603050405020304" pitchFamily="18" charset="0"/>
                <a:ea typeface="ＭＳ Ｐゴシック" pitchFamily="-108" charset="-128"/>
                <a:cs typeface="Times New Roman" panose="02020603050405020304" pitchFamily="18" charset="0"/>
              </a:rPr>
              <a:t>mageNet</a:t>
            </a:r>
            <a:endParaRPr lang="en-US" sz="1600" dirty="0">
              <a:latin typeface="Times New Roman" panose="02020603050405020304" pitchFamily="18" charset="0"/>
              <a:ea typeface="ＭＳ Ｐゴシック" pitchFamily="-108" charset="-128"/>
              <a:cs typeface="Times New Roman" panose="02020603050405020304" pitchFamily="18" charset="0"/>
            </a:endParaRPr>
          </a:p>
        </p:txBody>
      </p:sp>
      <p:sp>
        <p:nvSpPr>
          <p:cNvPr id="5" name="Rectangle 4"/>
          <p:cNvSpPr/>
          <p:nvPr/>
        </p:nvSpPr>
        <p:spPr>
          <a:xfrm>
            <a:off x="1596042" y="3069239"/>
            <a:ext cx="1109599"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Datasets</a:t>
            </a:r>
            <a:endParaRPr lang="zh-CN" altLang="en-US" sz="2000" b="1" dirty="0">
              <a:latin typeface="Times New Roman" panose="02020603050405020304" pitchFamily="18" charset="0"/>
              <a:cs typeface="Times New Roman" panose="02020603050405020304" pitchFamily="18" charset="0"/>
            </a:endParaRPr>
          </a:p>
        </p:txBody>
      </p:sp>
      <p:sp>
        <p:nvSpPr>
          <p:cNvPr id="42" name="Rectangle 41"/>
          <p:cNvSpPr/>
          <p:nvPr/>
        </p:nvSpPr>
        <p:spPr>
          <a:xfrm>
            <a:off x="240631" y="4643670"/>
            <a:ext cx="2219069"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NAS Search Space</a:t>
            </a:r>
            <a:endParaRPr lang="zh-CN" altLang="en-US" sz="2000" b="1" dirty="0">
              <a:latin typeface="Times New Roman" panose="02020603050405020304" pitchFamily="18" charset="0"/>
              <a:cs typeface="Times New Roman" panose="02020603050405020304" pitchFamily="18" charset="0"/>
            </a:endParaRPr>
          </a:p>
        </p:txBody>
      </p:sp>
      <p:sp>
        <p:nvSpPr>
          <p:cNvPr id="48" name="Rectangle 47"/>
          <p:cNvSpPr/>
          <p:nvPr/>
        </p:nvSpPr>
        <p:spPr>
          <a:xfrm>
            <a:off x="2705641" y="4194743"/>
            <a:ext cx="1423788"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Layer Num.</a:t>
            </a:r>
            <a:endParaRPr lang="zh-CN" altLang="en-US" sz="2000" dirty="0">
              <a:latin typeface="Times New Roman" panose="02020603050405020304" pitchFamily="18" charset="0"/>
              <a:cs typeface="Times New Roman" panose="02020603050405020304" pitchFamily="18" charset="0"/>
            </a:endParaRPr>
          </a:p>
        </p:txBody>
      </p:sp>
      <p:sp>
        <p:nvSpPr>
          <p:cNvPr id="49" name="Rectangle 48"/>
          <p:cNvSpPr/>
          <p:nvPr/>
        </p:nvSpPr>
        <p:spPr>
          <a:xfrm>
            <a:off x="2705641" y="4631518"/>
            <a:ext cx="1242648"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Filter Size</a:t>
            </a:r>
            <a:endParaRPr lang="zh-CN" altLang="en-US" sz="2000" dirty="0">
              <a:latin typeface="Times New Roman" panose="02020603050405020304" pitchFamily="18" charset="0"/>
              <a:cs typeface="Times New Roman" panose="02020603050405020304" pitchFamily="18" charset="0"/>
            </a:endParaRPr>
          </a:p>
        </p:txBody>
      </p:sp>
      <p:sp>
        <p:nvSpPr>
          <p:cNvPr id="50" name="Rectangle 49"/>
          <p:cNvSpPr/>
          <p:nvPr/>
        </p:nvSpPr>
        <p:spPr>
          <a:xfrm>
            <a:off x="2705641" y="5091909"/>
            <a:ext cx="1378904"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Filter Num.</a:t>
            </a:r>
            <a:endParaRPr lang="zh-CN" altLang="en-US" sz="2000" dirty="0">
              <a:latin typeface="Times New Roman" panose="02020603050405020304" pitchFamily="18" charset="0"/>
              <a:cs typeface="Times New Roman" panose="02020603050405020304" pitchFamily="18" charset="0"/>
            </a:endParaRPr>
          </a:p>
        </p:txBody>
      </p:sp>
      <p:sp>
        <p:nvSpPr>
          <p:cNvPr id="51" name="Rectangle 50"/>
          <p:cNvSpPr/>
          <p:nvPr/>
        </p:nvSpPr>
        <p:spPr>
          <a:xfrm>
            <a:off x="2642321" y="5729062"/>
            <a:ext cx="9003008" cy="400110"/>
          </a:xfrm>
          <a:prstGeom prst="rect">
            <a:avLst/>
          </a:prstGeom>
        </p:spPr>
        <p:txBody>
          <a:bodyPr wrap="square">
            <a:spAutoFit/>
          </a:bodyPr>
          <a:lstStyle/>
          <a:p>
            <a:pPr algn="ctr"/>
            <a:r>
              <a:rPr lang="en-US" altLang="zh-CN" sz="2000" dirty="0">
                <a:latin typeface="Times New Roman" panose="02020603050405020304" pitchFamily="18" charset="0"/>
                <a:cs typeface="Times New Roman" panose="02020603050405020304" pitchFamily="18" charset="0"/>
              </a:rPr>
              <a:t>Channel Tiling Para. (</a:t>
            </a:r>
            <a:r>
              <a:rPr lang="en-US" altLang="zh-CN" sz="2000" dirty="0" err="1">
                <a:latin typeface="Times New Roman" panose="02020603050405020304" pitchFamily="18" charset="0"/>
                <a:cs typeface="Times New Roman" panose="02020603050405020304" pitchFamily="18" charset="0"/>
              </a:rPr>
              <a:t>Tm,Tn</a:t>
            </a:r>
            <a:r>
              <a:rPr lang="en-US" altLang="zh-CN" sz="2000" dirty="0">
                <a:latin typeface="Times New Roman" panose="02020603050405020304" pitchFamily="18" charset="0"/>
                <a:cs typeface="Times New Roman" panose="02020603050405020304" pitchFamily="18" charset="0"/>
              </a:rPr>
              <a:t>); Row Tiling Para. (</a:t>
            </a:r>
            <a:r>
              <a:rPr lang="en-US" altLang="zh-CN" sz="2000" dirty="0" err="1">
                <a:latin typeface="Times New Roman" panose="02020603050405020304" pitchFamily="18" charset="0"/>
                <a:cs typeface="Times New Roman" panose="02020603050405020304" pitchFamily="18" charset="0"/>
              </a:rPr>
              <a:t>Tr</a:t>
            </a:r>
            <a:r>
              <a:rPr lang="en-US" altLang="zh-CN" sz="2000" dirty="0">
                <a:latin typeface="Times New Roman" panose="02020603050405020304" pitchFamily="18" charset="0"/>
                <a:cs typeface="Times New Roman" panose="02020603050405020304" pitchFamily="18" charset="0"/>
              </a:rPr>
              <a:t>); Col Tiling Para. (Tc); Schedule</a:t>
            </a:r>
            <a:endParaRPr lang="zh-CN" altLang="en-US" sz="2000"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bwMode="auto">
          <a:xfrm>
            <a:off x="219672" y="4056509"/>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219672" y="5615154"/>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207091" y="1018531"/>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4" name="Rectangle 53"/>
          <p:cNvSpPr/>
          <p:nvPr/>
        </p:nvSpPr>
        <p:spPr>
          <a:xfrm>
            <a:off x="4880420" y="4194743"/>
            <a:ext cx="896399"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up to 5</a:t>
            </a:r>
            <a:endParaRPr lang="zh-CN" altLang="en-US" sz="2000" dirty="0">
              <a:latin typeface="Times New Roman" panose="02020603050405020304" pitchFamily="18" charset="0"/>
              <a:cs typeface="Times New Roman" panose="02020603050405020304" pitchFamily="18" charset="0"/>
            </a:endParaRPr>
          </a:p>
        </p:txBody>
      </p:sp>
      <p:sp>
        <p:nvSpPr>
          <p:cNvPr id="55" name="Rectangle 54"/>
          <p:cNvSpPr/>
          <p:nvPr/>
        </p:nvSpPr>
        <p:spPr>
          <a:xfrm>
            <a:off x="7437567" y="4194743"/>
            <a:ext cx="1024639"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up to 10</a:t>
            </a:r>
            <a:endParaRPr lang="zh-CN" altLang="en-US" sz="2000" dirty="0">
              <a:latin typeface="Times New Roman" panose="02020603050405020304" pitchFamily="18" charset="0"/>
              <a:cs typeface="Times New Roman" panose="02020603050405020304" pitchFamily="18" charset="0"/>
            </a:endParaRPr>
          </a:p>
        </p:txBody>
      </p:sp>
      <p:sp>
        <p:nvSpPr>
          <p:cNvPr id="56" name="Rectangle 55"/>
          <p:cNvSpPr/>
          <p:nvPr/>
        </p:nvSpPr>
        <p:spPr>
          <a:xfrm>
            <a:off x="10208576" y="4194743"/>
            <a:ext cx="1024639"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up to 15</a:t>
            </a:r>
            <a:endParaRPr lang="zh-CN" altLang="en-US" sz="2000" dirty="0">
              <a:latin typeface="Times New Roman" panose="02020603050405020304" pitchFamily="18" charset="0"/>
              <a:cs typeface="Times New Roman" panose="02020603050405020304" pitchFamily="18" charset="0"/>
            </a:endParaRPr>
          </a:p>
        </p:txBody>
      </p:sp>
      <p:sp>
        <p:nvSpPr>
          <p:cNvPr id="57" name="Rectangle 56"/>
          <p:cNvSpPr/>
          <p:nvPr/>
        </p:nvSpPr>
        <p:spPr>
          <a:xfrm>
            <a:off x="4766606" y="4652348"/>
            <a:ext cx="1124026"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[5, 7, 14]</a:t>
            </a:r>
            <a:endParaRPr lang="zh-CN" altLang="en-US" sz="2000" dirty="0">
              <a:latin typeface="Times New Roman" panose="02020603050405020304" pitchFamily="18" charset="0"/>
              <a:cs typeface="Times New Roman" panose="02020603050405020304" pitchFamily="18" charset="0"/>
            </a:endParaRPr>
          </a:p>
        </p:txBody>
      </p:sp>
      <p:sp>
        <p:nvSpPr>
          <p:cNvPr id="58" name="Rectangle 57"/>
          <p:cNvSpPr/>
          <p:nvPr/>
        </p:nvSpPr>
        <p:spPr>
          <a:xfrm>
            <a:off x="7394382" y="4652348"/>
            <a:ext cx="1252266" cy="400110"/>
          </a:xfrm>
          <a:prstGeom prst="rect">
            <a:avLst/>
          </a:prstGeom>
        </p:spPr>
        <p:txBody>
          <a:bodyPr wrap="none">
            <a:spAutoFit/>
          </a:bodyPr>
          <a:lstStyle/>
          <a:p>
            <a:r>
              <a:rPr lang="en-US" altLang="zh-CN" sz="2000">
                <a:latin typeface="Times New Roman" panose="02020603050405020304" pitchFamily="18" charset="0"/>
                <a:cs typeface="Times New Roman" panose="02020603050405020304" pitchFamily="18" charset="0"/>
              </a:rPr>
              <a:t>[1, 3, 5, 7]</a:t>
            </a:r>
            <a:endParaRPr lang="zh-CN" altLang="en-US" sz="2000" dirty="0">
              <a:latin typeface="Times New Roman" panose="02020603050405020304" pitchFamily="18" charset="0"/>
              <a:cs typeface="Times New Roman" panose="02020603050405020304" pitchFamily="18" charset="0"/>
            </a:endParaRPr>
          </a:p>
        </p:txBody>
      </p:sp>
      <p:sp>
        <p:nvSpPr>
          <p:cNvPr id="59" name="Rectangle 58"/>
          <p:cNvSpPr/>
          <p:nvPr/>
        </p:nvSpPr>
        <p:spPr>
          <a:xfrm>
            <a:off x="10094762" y="4637024"/>
            <a:ext cx="1252266" cy="400110"/>
          </a:xfrm>
          <a:prstGeom prst="rect">
            <a:avLst/>
          </a:prstGeom>
        </p:spPr>
        <p:txBody>
          <a:bodyPr wrap="none">
            <a:spAutoFit/>
          </a:bodyPr>
          <a:lstStyle/>
          <a:p>
            <a:r>
              <a:rPr lang="en-US" altLang="zh-CN" sz="2000">
                <a:latin typeface="Times New Roman" panose="02020603050405020304" pitchFamily="18" charset="0"/>
                <a:cs typeface="Times New Roman" panose="02020603050405020304" pitchFamily="18" charset="0"/>
              </a:rPr>
              <a:t>[1, 3, 5, 7]</a:t>
            </a:r>
            <a:endParaRPr lang="zh-CN" altLang="en-US" sz="2000" dirty="0">
              <a:latin typeface="Times New Roman" panose="02020603050405020304" pitchFamily="18" charset="0"/>
              <a:cs typeface="Times New Roman" panose="02020603050405020304" pitchFamily="18" charset="0"/>
            </a:endParaRPr>
          </a:p>
        </p:txBody>
      </p:sp>
      <p:sp>
        <p:nvSpPr>
          <p:cNvPr id="60" name="Rectangle 59"/>
          <p:cNvSpPr/>
          <p:nvPr/>
        </p:nvSpPr>
        <p:spPr>
          <a:xfrm>
            <a:off x="4703106" y="5135100"/>
            <a:ext cx="1252266" cy="400110"/>
          </a:xfrm>
          <a:prstGeom prst="rect">
            <a:avLst/>
          </a:prstGeom>
        </p:spPr>
        <p:txBody>
          <a:bodyPr wrap="none">
            <a:spAutoFit/>
          </a:bodyPr>
          <a:lstStyle/>
          <a:p>
            <a:r>
              <a:rPr lang="en-US" altLang="zh-CN" sz="2000">
                <a:latin typeface="Times New Roman" panose="02020603050405020304" pitchFamily="18" charset="0"/>
                <a:cs typeface="Times New Roman" panose="02020603050405020304" pitchFamily="18" charset="0"/>
              </a:rPr>
              <a:t>[9, 18, 36]</a:t>
            </a:r>
            <a:endParaRPr lang="zh-CN" altLang="en-US" sz="2000" dirty="0">
              <a:latin typeface="Times New Roman" panose="02020603050405020304" pitchFamily="18" charset="0"/>
              <a:cs typeface="Times New Roman" panose="02020603050405020304" pitchFamily="18" charset="0"/>
            </a:endParaRPr>
          </a:p>
        </p:txBody>
      </p:sp>
      <p:sp>
        <p:nvSpPr>
          <p:cNvPr id="61" name="Rectangle 60"/>
          <p:cNvSpPr/>
          <p:nvPr/>
        </p:nvSpPr>
        <p:spPr>
          <a:xfrm>
            <a:off x="7127682" y="5135100"/>
            <a:ext cx="1765227"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[24, 36, 48, 64]</a:t>
            </a:r>
            <a:endParaRPr lang="zh-CN" altLang="en-US" sz="2000" dirty="0">
              <a:latin typeface="Times New Roman" panose="02020603050405020304" pitchFamily="18" charset="0"/>
              <a:cs typeface="Times New Roman" panose="02020603050405020304" pitchFamily="18" charset="0"/>
            </a:endParaRPr>
          </a:p>
        </p:txBody>
      </p:sp>
      <p:sp>
        <p:nvSpPr>
          <p:cNvPr id="62" name="Rectangle 61"/>
          <p:cNvSpPr/>
          <p:nvPr/>
        </p:nvSpPr>
        <p:spPr>
          <a:xfrm>
            <a:off x="9751862" y="5119776"/>
            <a:ext cx="1893467" cy="400110"/>
          </a:xfrm>
          <a:prstGeom prst="rect">
            <a:avLst/>
          </a:prstGeom>
        </p:spPr>
        <p:txBody>
          <a:bodyPr wrap="none">
            <a:spAutoFit/>
          </a:bodyPr>
          <a:lstStyle/>
          <a:p>
            <a:r>
              <a:rPr lang="en-US" altLang="zh-CN" sz="2000">
                <a:latin typeface="Times New Roman" panose="02020603050405020304" pitchFamily="18" charset="0"/>
                <a:cs typeface="Times New Roman" panose="02020603050405020304" pitchFamily="18" charset="0"/>
              </a:rPr>
              <a:t>[16, 32, 64, 128]</a:t>
            </a:r>
            <a:endParaRPr lang="zh-CN" altLang="en-US" sz="2000" dirty="0">
              <a:latin typeface="Times New Roman" panose="02020603050405020304" pitchFamily="18" charset="0"/>
              <a:cs typeface="Times New Roman" panose="02020603050405020304" pitchFamily="18" charset="0"/>
            </a:endParaRPr>
          </a:p>
        </p:txBody>
      </p:sp>
      <p:sp>
        <p:nvSpPr>
          <p:cNvPr id="63" name="Rectangle 62"/>
          <p:cNvSpPr/>
          <p:nvPr/>
        </p:nvSpPr>
        <p:spPr>
          <a:xfrm>
            <a:off x="4588806" y="6325294"/>
            <a:ext cx="1508746"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[2, 5, 10, 20]</a:t>
            </a:r>
            <a:endParaRPr lang="zh-CN" altLang="en-US" sz="2000" dirty="0">
              <a:latin typeface="Times New Roman" panose="02020603050405020304" pitchFamily="18" charset="0"/>
              <a:cs typeface="Times New Roman" panose="02020603050405020304" pitchFamily="18" charset="0"/>
            </a:endParaRPr>
          </a:p>
        </p:txBody>
      </p:sp>
      <p:sp>
        <p:nvSpPr>
          <p:cNvPr id="64" name="Rectangle 63"/>
          <p:cNvSpPr/>
          <p:nvPr/>
        </p:nvSpPr>
        <p:spPr>
          <a:xfrm>
            <a:off x="7127682" y="6338736"/>
            <a:ext cx="1765227"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[1.5, 2, 2.5, 10]</a:t>
            </a:r>
            <a:endParaRPr lang="zh-CN" altLang="en-US" sz="2000" dirty="0">
              <a:latin typeface="Times New Roman" panose="02020603050405020304" pitchFamily="18" charset="0"/>
              <a:cs typeface="Times New Roman" panose="02020603050405020304" pitchFamily="18" charset="0"/>
            </a:endParaRPr>
          </a:p>
        </p:txBody>
      </p:sp>
      <p:sp>
        <p:nvSpPr>
          <p:cNvPr id="65" name="Rectangle 64"/>
          <p:cNvSpPr/>
          <p:nvPr/>
        </p:nvSpPr>
        <p:spPr>
          <a:xfrm>
            <a:off x="9828062" y="6323412"/>
            <a:ext cx="1765227"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[2.5, 5, 7.5, 10]</a:t>
            </a:r>
            <a:endParaRPr lang="zh-CN" altLang="en-US" sz="2000" dirty="0">
              <a:latin typeface="Times New Roman" panose="02020603050405020304" pitchFamily="18" charset="0"/>
              <a:cs typeface="Times New Roman" panose="02020603050405020304" pitchFamily="18" charset="0"/>
            </a:endParaRPr>
          </a:p>
        </p:txBody>
      </p:sp>
      <p:sp>
        <p:nvSpPr>
          <p:cNvPr id="30" name="Rectangle 29"/>
          <p:cNvSpPr/>
          <p:nvPr/>
        </p:nvSpPr>
        <p:spPr>
          <a:xfrm>
            <a:off x="1659360" y="1543928"/>
            <a:ext cx="982961"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FPGAs</a:t>
            </a:r>
            <a:endParaRPr lang="zh-CN" altLang="en-US" sz="2000" b="1" dirty="0">
              <a:latin typeface="Times New Roman" panose="02020603050405020304" pitchFamily="18" charset="0"/>
              <a:cs typeface="Times New Roman" panose="02020603050405020304" pitchFamily="18" charset="0"/>
            </a:endParaRPr>
          </a:p>
        </p:txBody>
      </p:sp>
      <p:cxnSp>
        <p:nvCxnSpPr>
          <p:cNvPr id="31" name="Straight Connector 30"/>
          <p:cNvCxnSpPr/>
          <p:nvPr/>
        </p:nvCxnSpPr>
        <p:spPr bwMode="auto">
          <a:xfrm>
            <a:off x="219672" y="6758045"/>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Picture 7"/>
          <p:cNvPicPr>
            <a:picLocks noChangeAspect="1"/>
          </p:cNvPicPr>
          <p:nvPr/>
        </p:nvPicPr>
        <p:blipFill>
          <a:blip r:embed="rId6"/>
          <a:stretch>
            <a:fillRect/>
          </a:stretch>
        </p:blipFill>
        <p:spPr>
          <a:xfrm>
            <a:off x="4044000" y="1146196"/>
            <a:ext cx="1721180" cy="1286215"/>
          </a:xfrm>
          <a:prstGeom prst="rect">
            <a:avLst/>
          </a:prstGeom>
        </p:spPr>
      </p:pic>
      <p:sp>
        <p:nvSpPr>
          <p:cNvPr id="36" name="矩形 10"/>
          <p:cNvSpPr/>
          <p:nvPr/>
        </p:nvSpPr>
        <p:spPr>
          <a:xfrm>
            <a:off x="5987132" y="1543928"/>
            <a:ext cx="1342034" cy="338554"/>
          </a:xfrm>
          <a:prstGeom prst="rect">
            <a:avLst/>
          </a:prstGeom>
        </p:spPr>
        <p:txBody>
          <a:bodyPr wrap="non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Xilinx 7A50T</a:t>
            </a:r>
          </a:p>
        </p:txBody>
      </p:sp>
      <p:pic>
        <p:nvPicPr>
          <p:cNvPr id="3080" name="Picture 8" descr="See the source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5268" y="1026004"/>
            <a:ext cx="1600511" cy="1372204"/>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10"/>
          <p:cNvSpPr/>
          <p:nvPr/>
        </p:nvSpPr>
        <p:spPr>
          <a:xfrm>
            <a:off x="9953346" y="1517683"/>
            <a:ext cx="1297150" cy="338554"/>
          </a:xfrm>
          <a:prstGeom prst="rect">
            <a:avLst/>
          </a:prstGeom>
        </p:spPr>
        <p:txBody>
          <a:bodyPr wrap="none">
            <a:spAutoFit/>
          </a:bodyPr>
          <a:lstStyle/>
          <a:p>
            <a:pPr algn="ctr"/>
            <a:r>
              <a:rPr lang="en-US" sz="1600" dirty="0">
                <a:latin typeface="Times New Roman" panose="02020603050405020304" pitchFamily="18" charset="0"/>
                <a:ea typeface="ＭＳ Ｐゴシック" pitchFamily="-108" charset="-128"/>
                <a:cs typeface="Times New Roman" panose="02020603050405020304" pitchFamily="18" charset="0"/>
              </a:rPr>
              <a:t>Xilinx 7Z020</a:t>
            </a:r>
          </a:p>
        </p:txBody>
      </p:sp>
      <p:cxnSp>
        <p:nvCxnSpPr>
          <p:cNvPr id="44" name="Straight Connector 52"/>
          <p:cNvCxnSpPr/>
          <p:nvPr/>
        </p:nvCxnSpPr>
        <p:spPr bwMode="auto">
          <a:xfrm>
            <a:off x="240631" y="2432411"/>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5" name="Rectangle 41"/>
          <p:cNvSpPr/>
          <p:nvPr/>
        </p:nvSpPr>
        <p:spPr>
          <a:xfrm>
            <a:off x="256211" y="5720740"/>
            <a:ext cx="2155142"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HW Search Space</a:t>
            </a:r>
            <a:endParaRPr lang="zh-CN" altLang="en-US" sz="2000" b="1" dirty="0">
              <a:latin typeface="Times New Roman" panose="02020603050405020304" pitchFamily="18" charset="0"/>
              <a:cs typeface="Times New Roman" panose="02020603050405020304" pitchFamily="18" charset="0"/>
            </a:endParaRPr>
          </a:p>
        </p:txBody>
      </p:sp>
      <p:sp>
        <p:nvSpPr>
          <p:cNvPr id="68" name="Rectangle 50"/>
          <p:cNvSpPr/>
          <p:nvPr/>
        </p:nvSpPr>
        <p:spPr>
          <a:xfrm>
            <a:off x="256211" y="6338736"/>
            <a:ext cx="2203489"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Timing Spec. (</a:t>
            </a:r>
            <a:r>
              <a:rPr lang="en-US" altLang="zh-CN" sz="2000" b="1" dirty="0" err="1">
                <a:latin typeface="Times New Roman" panose="02020603050405020304" pitchFamily="18" charset="0"/>
                <a:cs typeface="Times New Roman" panose="02020603050405020304" pitchFamily="18" charset="0"/>
              </a:rPr>
              <a:t>ms</a:t>
            </a:r>
            <a:r>
              <a:rPr lang="en-US" altLang="zh-CN" sz="2000" b="1"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cxnSp>
        <p:nvCxnSpPr>
          <p:cNvPr id="69" name="Straight Connector 30"/>
          <p:cNvCxnSpPr/>
          <p:nvPr/>
        </p:nvCxnSpPr>
        <p:spPr bwMode="auto">
          <a:xfrm>
            <a:off x="249806" y="6271016"/>
            <a:ext cx="116954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标题 2"/>
          <p:cNvSpPr txBox="1">
            <a:spLocks/>
          </p:cNvSpPr>
          <p:nvPr/>
        </p:nvSpPr>
        <p:spPr>
          <a:xfrm>
            <a:off x="419099" y="20712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Setting</a:t>
            </a:r>
          </a:p>
        </p:txBody>
      </p:sp>
    </p:spTree>
    <p:extLst>
      <p:ext uri="{BB962C8B-B14F-4D97-AF65-F5344CB8AC3E}">
        <p14:creationId xmlns:p14="http://schemas.microsoft.com/office/powerpoint/2010/main" val="3145488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09306" y="1572214"/>
            <a:ext cx="4002643" cy="5113066"/>
            <a:chOff x="310906" y="1572214"/>
            <a:chExt cx="4002643" cy="5113066"/>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06" y="1572214"/>
              <a:ext cx="3616402" cy="5113066"/>
            </a:xfrm>
            <a:prstGeom prst="rect">
              <a:avLst/>
            </a:prstGeom>
          </p:spPr>
        </p:pic>
        <p:sp>
          <p:nvSpPr>
            <p:cNvPr id="6" name="Rectangle 5"/>
            <p:cNvSpPr/>
            <p:nvPr/>
          </p:nvSpPr>
          <p:spPr>
            <a:xfrm>
              <a:off x="2000031" y="2460689"/>
              <a:ext cx="2313518" cy="646331"/>
            </a:xfrm>
            <a:prstGeom prst="rect">
              <a:avLst/>
            </a:prstGeom>
          </p:spPr>
          <p:txBody>
            <a:bodyPr wrap="none">
              <a:spAutoFit/>
            </a:bodyPr>
            <a:lstStyle/>
            <a:p>
              <a:pPr algn="ctr"/>
              <a:r>
                <a:rPr lang="en-US" altLang="zh-CN" sz="1800" dirty="0">
                  <a:latin typeface="Times New Roman" panose="02020603050405020304" pitchFamily="18" charset="0"/>
                  <a:cs typeface="Times New Roman" panose="02020603050405020304" pitchFamily="18" charset="0"/>
                </a:rPr>
                <a:t>up to </a:t>
              </a:r>
              <a:r>
                <a:rPr lang="zh-CN" altLang="en-US" sz="1800" b="1" dirty="0">
                  <a:solidFill>
                    <a:srgbClr val="C00000"/>
                  </a:solidFill>
                  <a:latin typeface="Times New Roman" panose="02020603050405020304" pitchFamily="18" charset="0"/>
                  <a:cs typeface="Times New Roman" panose="02020603050405020304" pitchFamily="18" charset="0"/>
                </a:rPr>
                <a:t>11.13</a:t>
              </a:r>
              <a:r>
                <a:rPr lang="en-US" altLang="zh-CN" sz="1800" b="1" dirty="0">
                  <a:solidFill>
                    <a:srgbClr val="C00000"/>
                  </a:solidFill>
                  <a:latin typeface="Times New Roman" panose="02020603050405020304" pitchFamily="18" charset="0"/>
                  <a:cs typeface="Times New Roman" panose="02020603050405020304" pitchFamily="18" charset="0"/>
                </a:rPr>
                <a:t>X </a:t>
              </a:r>
              <a:r>
                <a:rPr lang="zh-CN" altLang="en-US" sz="1800" dirty="0">
                  <a:latin typeface="Times New Roman" panose="02020603050405020304" pitchFamily="18" charset="0"/>
                  <a:cs typeface="Times New Roman" panose="02020603050405020304" pitchFamily="18" charset="0"/>
                </a:rPr>
                <a:t>reduction</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in search time</a:t>
              </a:r>
              <a:endParaRPr lang="zh-CN" altLang="en-US" sz="1800" dirty="0">
                <a:latin typeface="Times New Roman" panose="02020603050405020304" pitchFamily="18" charset="0"/>
                <a:cs typeface="Times New Roman" panose="02020603050405020304" pitchFamily="18" charset="0"/>
              </a:endParaRPr>
            </a:p>
          </p:txBody>
        </p:sp>
        <p:sp>
          <p:nvSpPr>
            <p:cNvPr id="33" name="Rectangle 32"/>
            <p:cNvSpPr/>
            <p:nvPr/>
          </p:nvSpPr>
          <p:spPr>
            <a:xfrm>
              <a:off x="2035585" y="4003847"/>
              <a:ext cx="2210862" cy="646331"/>
            </a:xfrm>
            <a:prstGeom prst="rect">
              <a:avLst/>
            </a:prstGeom>
          </p:spPr>
          <p:txBody>
            <a:bodyPr wrap="none">
              <a:spAutoFit/>
            </a:bodyPr>
            <a:lstStyle/>
            <a:p>
              <a:pPr algn="ctr"/>
              <a:r>
                <a:rPr lang="en-US" altLang="zh-CN" sz="1800" dirty="0">
                  <a:latin typeface="Times New Roman" panose="02020603050405020304" pitchFamily="18" charset="0"/>
                  <a:cs typeface="Times New Roman" panose="02020603050405020304" pitchFamily="18" charset="0"/>
                </a:rPr>
                <a:t>up to </a:t>
              </a:r>
              <a:r>
                <a:rPr lang="en-US" altLang="zh-CN" sz="1800" b="1" dirty="0">
                  <a:solidFill>
                    <a:srgbClr val="C00000"/>
                  </a:solidFill>
                  <a:latin typeface="Times New Roman" panose="02020603050405020304" pitchFamily="18" charset="0"/>
                  <a:cs typeface="Times New Roman" panose="02020603050405020304" pitchFamily="18" charset="0"/>
                </a:rPr>
                <a:t>7.81X </a:t>
              </a:r>
              <a:r>
                <a:rPr lang="zh-CN" altLang="en-US" sz="1800" dirty="0">
                  <a:latin typeface="Times New Roman" panose="02020603050405020304" pitchFamily="18" charset="0"/>
                  <a:cs typeface="Times New Roman" panose="02020603050405020304" pitchFamily="18" charset="0"/>
                </a:rPr>
                <a:t>reduction</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in inference latency</a:t>
              </a:r>
              <a:endParaRPr lang="zh-CN" altLang="en-US" sz="1800" dirty="0">
                <a:latin typeface="Times New Roman" panose="02020603050405020304" pitchFamily="18" charset="0"/>
                <a:cs typeface="Times New Roman" panose="02020603050405020304" pitchFamily="18" charset="0"/>
              </a:endParaRPr>
            </a:p>
          </p:txBody>
        </p:sp>
        <p:sp>
          <p:nvSpPr>
            <p:cNvPr id="35" name="Rectangle 34"/>
            <p:cNvSpPr/>
            <p:nvPr/>
          </p:nvSpPr>
          <p:spPr>
            <a:xfrm>
              <a:off x="2250086" y="5547005"/>
              <a:ext cx="1742786" cy="646331"/>
            </a:xfrm>
            <a:prstGeom prst="rect">
              <a:avLst/>
            </a:prstGeom>
          </p:spPr>
          <p:txBody>
            <a:bodyPr wrap="none">
              <a:spAutoFit/>
            </a:bodyPr>
            <a:lstStyle/>
            <a:p>
              <a:pPr algn="ctr"/>
              <a:r>
                <a:rPr lang="en-US" altLang="zh-CN" sz="1800" dirty="0">
                  <a:latin typeface="Times New Roman" panose="02020603050405020304" pitchFamily="18" charset="0"/>
                  <a:cs typeface="Times New Roman" panose="02020603050405020304" pitchFamily="18" charset="0"/>
                </a:rPr>
                <a:t>below </a:t>
              </a:r>
              <a:r>
                <a:rPr lang="en-US" altLang="zh-CN" sz="1800" b="1" dirty="0">
                  <a:solidFill>
                    <a:srgbClr val="C00000"/>
                  </a:solidFill>
                  <a:latin typeface="Times New Roman" panose="02020603050405020304" pitchFamily="18" charset="0"/>
                  <a:cs typeface="Times New Roman" panose="02020603050405020304" pitchFamily="18" charset="0"/>
                </a:rPr>
                <a:t>0.9%</a:t>
              </a:r>
              <a:r>
                <a:rPr lang="en-US" altLang="zh-CN" sz="1800" dirty="0">
                  <a:latin typeface="Times New Roman" panose="02020603050405020304" pitchFamily="18" charset="0"/>
                  <a:cs typeface="Times New Roman" panose="02020603050405020304" pitchFamily="18" charset="0"/>
                </a:rPr>
                <a:t> loss</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in accuracy</a:t>
              </a:r>
            </a:p>
          </p:txBody>
        </p:sp>
      </p:grpSp>
      <p:cxnSp>
        <p:nvCxnSpPr>
          <p:cNvPr id="12" name="Straight Connector 11"/>
          <p:cNvCxnSpPr/>
          <p:nvPr/>
        </p:nvCxnSpPr>
        <p:spPr bwMode="auto">
          <a:xfrm>
            <a:off x="4261483" y="1063256"/>
            <a:ext cx="0" cy="5622024"/>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66" name="Straight Connector 65"/>
          <p:cNvCxnSpPr/>
          <p:nvPr/>
        </p:nvCxnSpPr>
        <p:spPr bwMode="auto">
          <a:xfrm>
            <a:off x="8507415" y="1063256"/>
            <a:ext cx="0" cy="5622024"/>
          </a:xfrm>
          <a:prstGeom prst="line">
            <a:avLst/>
          </a:prstGeom>
          <a:solidFill>
            <a:schemeClr val="accent1"/>
          </a:solidFill>
          <a:ln w="9525" cap="flat" cmpd="sng" algn="ctr">
            <a:solidFill>
              <a:schemeClr val="tx1"/>
            </a:solidFill>
            <a:prstDash val="dashDot"/>
            <a:round/>
            <a:headEnd type="none" w="med" len="med"/>
            <a:tailEnd type="none" w="med" len="med"/>
          </a:ln>
          <a:effectLst/>
        </p:spPr>
      </p:cxnSp>
      <p:sp>
        <p:nvSpPr>
          <p:cNvPr id="67" name="Rectangle 66"/>
          <p:cNvSpPr/>
          <p:nvPr/>
        </p:nvSpPr>
        <p:spPr>
          <a:xfrm>
            <a:off x="507876" y="1030458"/>
            <a:ext cx="3378041" cy="369332"/>
          </a:xfrm>
          <a:prstGeom prst="rect">
            <a:avLst/>
          </a:prstGeom>
        </p:spPr>
        <p:txBody>
          <a:bodyPr wrap="none">
            <a:spAutoFit/>
          </a:bodyPr>
          <a:lstStyle/>
          <a:p>
            <a:r>
              <a:rPr lang="en-US" altLang="zh-CN" sz="1800" b="1" dirty="0">
                <a:latin typeface="Times New Roman" panose="02020603050405020304" pitchFamily="18" charset="0"/>
                <a:cs typeface="Times New Roman" panose="02020603050405020304" pitchFamily="18" charset="0"/>
              </a:rPr>
              <a:t>Different Hardware (CIFAR-10)</a:t>
            </a:r>
            <a:endParaRPr lang="zh-CN" altLang="en-US" sz="1800" b="1" dirty="0">
              <a:latin typeface="Times New Roman" panose="02020603050405020304" pitchFamily="18" charset="0"/>
              <a:cs typeface="Times New Roman" panose="02020603050405020304" pitchFamily="18" charset="0"/>
            </a:endParaRPr>
          </a:p>
        </p:txBody>
      </p:sp>
      <p:sp>
        <p:nvSpPr>
          <p:cNvPr id="68" name="Rectangle 67"/>
          <p:cNvSpPr/>
          <p:nvPr/>
        </p:nvSpPr>
        <p:spPr>
          <a:xfrm>
            <a:off x="5017270" y="1030458"/>
            <a:ext cx="2796599" cy="369332"/>
          </a:xfrm>
          <a:prstGeom prst="rect">
            <a:avLst/>
          </a:prstGeom>
        </p:spPr>
        <p:txBody>
          <a:bodyPr wrap="none">
            <a:spAutoFit/>
          </a:bodyPr>
          <a:lstStyle/>
          <a:p>
            <a:pPr algn="ctr"/>
            <a:r>
              <a:rPr lang="en-US" altLang="zh-CN" sz="1800" b="1" dirty="0">
                <a:latin typeface="Times New Roman" panose="02020603050405020304" pitchFamily="18" charset="0"/>
                <a:cs typeface="Times New Roman" panose="02020603050405020304" pitchFamily="18" charset="0"/>
              </a:rPr>
              <a:t>Different Datasets (7Z020)</a:t>
            </a:r>
            <a:endParaRPr lang="zh-CN" altLang="en-US" sz="1800" b="1" dirty="0">
              <a:latin typeface="Times New Roman" panose="02020603050405020304" pitchFamily="18" charset="0"/>
              <a:cs typeface="Times New Roman" panose="02020603050405020304" pitchFamily="18" charset="0"/>
            </a:endParaRPr>
          </a:p>
        </p:txBody>
      </p:sp>
      <p:sp>
        <p:nvSpPr>
          <p:cNvPr id="72" name="Rectangle 71"/>
          <p:cNvSpPr/>
          <p:nvPr/>
        </p:nvSpPr>
        <p:spPr>
          <a:xfrm>
            <a:off x="8819628" y="1034014"/>
            <a:ext cx="3042436" cy="646331"/>
          </a:xfrm>
          <a:prstGeom prst="rect">
            <a:avLst/>
          </a:prstGeom>
        </p:spPr>
        <p:txBody>
          <a:bodyPr wrap="none">
            <a:spAutoFit/>
          </a:bodyPr>
          <a:lstStyle/>
          <a:p>
            <a:pPr algn="ctr"/>
            <a:r>
              <a:rPr lang="en-US" altLang="zh-CN" sz="1800" b="1" dirty="0">
                <a:latin typeface="Times New Roman" panose="02020603050405020304" pitchFamily="18" charset="0"/>
                <a:cs typeface="Times New Roman" panose="02020603050405020304" pitchFamily="18" charset="0"/>
              </a:rPr>
              <a:t>Compare to HW-Aware NAS</a:t>
            </a:r>
          </a:p>
          <a:p>
            <a:pPr algn="ctr"/>
            <a:r>
              <a:rPr lang="en-US" altLang="zh-CN" sz="1800" b="1" dirty="0">
                <a:latin typeface="Times New Roman" panose="02020603050405020304" pitchFamily="18" charset="0"/>
                <a:cs typeface="Times New Roman" panose="02020603050405020304" pitchFamily="18" charset="0"/>
              </a:rPr>
              <a:t>(CIFAR-10 + 7Z020)</a:t>
            </a:r>
            <a:endParaRPr lang="zh-CN" altLang="en-US" sz="1800" b="1"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8587748" y="1984698"/>
            <a:ext cx="3456146" cy="4208638"/>
            <a:chOff x="8604374" y="1821659"/>
            <a:chExt cx="3456146" cy="4208638"/>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4374" y="1821659"/>
              <a:ext cx="3456146" cy="2182188"/>
            </a:xfrm>
            <a:prstGeom prst="rect">
              <a:avLst/>
            </a:prstGeom>
          </p:spPr>
        </p:pic>
        <p:sp>
          <p:nvSpPr>
            <p:cNvPr id="73" name="Rectangle 72"/>
            <p:cNvSpPr/>
            <p:nvPr/>
          </p:nvSpPr>
          <p:spPr>
            <a:xfrm>
              <a:off x="8924796" y="4552969"/>
              <a:ext cx="2832100" cy="1477328"/>
            </a:xfrm>
            <a:prstGeom prst="rect">
              <a:avLst/>
            </a:prstGeom>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FNAS can significantly </a:t>
              </a:r>
              <a:br>
                <a:rPr lang="en-US" altLang="zh-CN" sz="1800" dirty="0">
                  <a:latin typeface="Times New Roman" panose="02020603050405020304" pitchFamily="18" charset="0"/>
                  <a:cs typeface="Times New Roman" panose="02020603050405020304" pitchFamily="18" charset="0"/>
                </a:rPr>
              </a:br>
              <a:r>
                <a:rPr lang="en-US" altLang="zh-CN" sz="1800" b="1" dirty="0">
                  <a:solidFill>
                    <a:srgbClr val="C00000"/>
                  </a:solidFill>
                  <a:latin typeface="Times New Roman" panose="02020603050405020304" pitchFamily="18" charset="0"/>
                  <a:cs typeface="Times New Roman" panose="02020603050405020304" pitchFamily="18" charset="0"/>
                </a:rPr>
                <a:t>push forward</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the Pareto frontiers between </a:t>
              </a:r>
              <a:r>
                <a:rPr lang="en-US" altLang="zh-CN" sz="1800" b="1" dirty="0">
                  <a:solidFill>
                    <a:srgbClr val="C00000"/>
                  </a:solidFill>
                  <a:latin typeface="Times New Roman" panose="02020603050405020304" pitchFamily="18" charset="0"/>
                  <a:cs typeface="Times New Roman" panose="02020603050405020304" pitchFamily="18" charset="0"/>
                </a:rPr>
                <a:t>accuracy and efficiency</a:t>
              </a:r>
              <a:br>
                <a:rPr lang="en-US" altLang="zh-CN" sz="1800" b="1" dirty="0">
                  <a:solidFill>
                    <a:srgbClr val="C00000"/>
                  </a:solidFill>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tradeoff</a:t>
              </a:r>
            </a:p>
          </p:txBody>
        </p:sp>
      </p:grpSp>
      <p:grpSp>
        <p:nvGrpSpPr>
          <p:cNvPr id="4" name="组合 3"/>
          <p:cNvGrpSpPr/>
          <p:nvPr/>
        </p:nvGrpSpPr>
        <p:grpSpPr>
          <a:xfrm>
            <a:off x="4382678" y="1691831"/>
            <a:ext cx="4186977" cy="4638672"/>
            <a:chOff x="4382678" y="1691831"/>
            <a:chExt cx="4186977" cy="4638672"/>
          </a:xfrm>
        </p:grpSpPr>
        <p:grpSp>
          <p:nvGrpSpPr>
            <p:cNvPr id="28" name="Group 27"/>
            <p:cNvGrpSpPr/>
            <p:nvPr/>
          </p:nvGrpSpPr>
          <p:grpSpPr>
            <a:xfrm>
              <a:off x="4404056" y="1691831"/>
              <a:ext cx="4165599" cy="4638672"/>
              <a:chOff x="4505656" y="1691831"/>
              <a:chExt cx="4165599" cy="4638672"/>
            </a:xfrm>
          </p:grpSpPr>
          <p:grpSp>
            <p:nvGrpSpPr>
              <p:cNvPr id="20" name="Group 19"/>
              <p:cNvGrpSpPr/>
              <p:nvPr/>
            </p:nvGrpSpPr>
            <p:grpSpPr>
              <a:xfrm>
                <a:off x="4505656" y="1691831"/>
                <a:ext cx="4165599" cy="4638672"/>
                <a:chOff x="4505656" y="1787528"/>
                <a:chExt cx="4165599" cy="4638672"/>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656" y="1787528"/>
                  <a:ext cx="4023027" cy="4638672"/>
                </a:xfrm>
                <a:prstGeom prst="rect">
                  <a:avLst/>
                </a:prstGeom>
              </p:spPr>
            </p:pic>
            <p:sp>
              <p:nvSpPr>
                <p:cNvPr id="69" name="Rectangle 68"/>
                <p:cNvSpPr/>
                <p:nvPr/>
              </p:nvSpPr>
              <p:spPr>
                <a:xfrm>
                  <a:off x="6727143" y="3453213"/>
                  <a:ext cx="1569660" cy="646331"/>
                </a:xfrm>
                <a:prstGeom prst="rect">
                  <a:avLst/>
                </a:prstGeom>
              </p:spPr>
              <p:txBody>
                <a:bodyPr wrap="none">
                  <a:spAutoFit/>
                </a:bodyPr>
                <a:lstStyle/>
                <a:p>
                  <a:pPr algn="ctr"/>
                  <a:r>
                    <a:rPr lang="en-US" altLang="zh-CN" sz="1800" dirty="0">
                      <a:latin typeface="Times New Roman" panose="02020603050405020304" pitchFamily="18" charset="0"/>
                      <a:cs typeface="Times New Roman" panose="02020603050405020304" pitchFamily="18" charset="0"/>
                    </a:rPr>
                    <a:t>below </a:t>
                  </a:r>
                  <a:r>
                    <a:rPr lang="en-US" altLang="zh-CN" sz="1800" b="1" dirty="0">
                      <a:solidFill>
                        <a:srgbClr val="C00000"/>
                      </a:solidFill>
                      <a:latin typeface="Times New Roman" panose="02020603050405020304" pitchFamily="18" charset="0"/>
                      <a:cs typeface="Times New Roman" panose="02020603050405020304" pitchFamily="18" charset="0"/>
                    </a:rPr>
                    <a:t>1%</a:t>
                  </a:r>
                  <a:r>
                    <a:rPr lang="en-US" altLang="zh-CN" sz="1800" dirty="0">
                      <a:latin typeface="Times New Roman" panose="02020603050405020304" pitchFamily="18" charset="0"/>
                      <a:cs typeface="Times New Roman" panose="02020603050405020304" pitchFamily="18" charset="0"/>
                    </a:rPr>
                    <a:t> loss</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in accuracy</a:t>
                  </a:r>
                </a:p>
              </p:txBody>
            </p:sp>
            <p:sp>
              <p:nvSpPr>
                <p:cNvPr id="70" name="Rectangle 69"/>
                <p:cNvSpPr/>
                <p:nvPr/>
              </p:nvSpPr>
              <p:spPr>
                <a:xfrm>
                  <a:off x="6641893" y="5319536"/>
                  <a:ext cx="2029362" cy="646331"/>
                </a:xfrm>
                <a:prstGeom prst="rect">
                  <a:avLst/>
                </a:prstGeom>
              </p:spPr>
              <p:txBody>
                <a:bodyPr wrap="square">
                  <a:spAutoFit/>
                </a:bodyPr>
                <a:lstStyle/>
                <a:p>
                  <a:pPr algn="ctr"/>
                  <a:r>
                    <a:rPr lang="en-US" altLang="zh-CN" sz="1800" dirty="0">
                      <a:latin typeface="Times New Roman" panose="02020603050405020304" pitchFamily="18" charset="0"/>
                      <a:cs typeface="Times New Roman" panose="02020603050405020304" pitchFamily="18" charset="0"/>
                    </a:rPr>
                    <a:t>up to </a:t>
                  </a:r>
                  <a:r>
                    <a:rPr lang="en-US" altLang="zh-CN" sz="1800" b="1" dirty="0">
                      <a:solidFill>
                        <a:srgbClr val="C00000"/>
                      </a:solidFill>
                      <a:latin typeface="Times New Roman" panose="02020603050405020304" pitchFamily="18" charset="0"/>
                      <a:cs typeface="Times New Roman" panose="02020603050405020304" pitchFamily="18" charset="0"/>
                    </a:rPr>
                    <a:t>10X </a:t>
                  </a:r>
                  <a:r>
                    <a:rPr lang="zh-CN" altLang="en-US" sz="1800" dirty="0">
                      <a:latin typeface="Times New Roman" panose="02020603050405020304" pitchFamily="18" charset="0"/>
                      <a:cs typeface="Times New Roman" panose="02020603050405020304" pitchFamily="18" charset="0"/>
                    </a:rPr>
                    <a:t>reduction</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in inference latency</a:t>
                  </a:r>
                  <a:endParaRPr lang="zh-CN" altLang="en-US" sz="1800" dirty="0">
                    <a:latin typeface="Times New Roman" panose="02020603050405020304" pitchFamily="18" charset="0"/>
                    <a:cs typeface="Times New Roman" panose="02020603050405020304" pitchFamily="18" charset="0"/>
                  </a:endParaRPr>
                </a:p>
              </p:txBody>
            </p:sp>
          </p:grpSp>
          <p:sp>
            <p:nvSpPr>
              <p:cNvPr id="71" name="Rectangle 70"/>
              <p:cNvSpPr/>
              <p:nvPr/>
            </p:nvSpPr>
            <p:spPr>
              <a:xfrm>
                <a:off x="6788044" y="2202829"/>
                <a:ext cx="1563248" cy="369332"/>
              </a:xfrm>
              <a:prstGeom prst="rect">
                <a:avLst/>
              </a:prstGeom>
            </p:spPr>
            <p:txBody>
              <a:bodyPr wrap="none">
                <a:spAutoFit/>
              </a:bodyPr>
              <a:lstStyle/>
              <a:p>
                <a:pPr algn="ctr"/>
                <a:r>
                  <a:rPr lang="en-US" altLang="zh-CN" sz="1800" dirty="0">
                    <a:latin typeface="Times New Roman" panose="02020603050405020304" pitchFamily="18" charset="0"/>
                    <a:cs typeface="Times New Roman" panose="02020603050405020304" pitchFamily="18" charset="0"/>
                  </a:rPr>
                  <a:t>Baseline: NAS</a:t>
                </a:r>
              </a:p>
            </p:txBody>
          </p:sp>
        </p:grpSp>
        <p:sp>
          <p:nvSpPr>
            <p:cNvPr id="2" name="文本框 1"/>
            <p:cNvSpPr txBox="1"/>
            <p:nvPr/>
          </p:nvSpPr>
          <p:spPr>
            <a:xfrm>
              <a:off x="4382678" y="2470570"/>
              <a:ext cx="550151" cy="276999"/>
            </a:xfrm>
            <a:prstGeom prst="rect">
              <a:avLst/>
            </a:prstGeom>
            <a:solidFill>
              <a:schemeClr val="bg1"/>
            </a:solidFill>
          </p:spPr>
          <p:txBody>
            <a:bodyPr wrap="square" rtlCol="0">
              <a:spAutoFit/>
            </a:bodyPr>
            <a:lstStyle/>
            <a:p>
              <a:r>
                <a:rPr lang="en-US" altLang="zh-CN" sz="1200" dirty="0"/>
                <a:t>loose</a:t>
              </a:r>
              <a:endParaRPr lang="zh-CN" altLang="en-US" sz="1200" dirty="0"/>
            </a:p>
          </p:txBody>
        </p:sp>
      </p:grpSp>
      <p:sp>
        <p:nvSpPr>
          <p:cNvPr id="24" name="标题 2"/>
          <p:cNvSpPr txBox="1">
            <a:spLocks/>
          </p:cNvSpPr>
          <p:nvPr/>
        </p:nvSpPr>
        <p:spPr>
          <a:xfrm>
            <a:off x="419099" y="20712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Results</a:t>
            </a:r>
          </a:p>
        </p:txBody>
      </p:sp>
    </p:spTree>
    <p:extLst>
      <p:ext uri="{BB962C8B-B14F-4D97-AF65-F5344CB8AC3E}">
        <p14:creationId xmlns:p14="http://schemas.microsoft.com/office/powerpoint/2010/main" val="412743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
          <p:cNvSpPr txBox="1">
            <a:spLocks/>
          </p:cNvSpPr>
          <p:nvPr/>
        </p:nvSpPr>
        <p:spPr>
          <a:xfrm>
            <a:off x="419099" y="20712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Results: Superior to Existing Approaches</a:t>
            </a:r>
          </a:p>
        </p:txBody>
      </p:sp>
      <p:pic>
        <p:nvPicPr>
          <p:cNvPr id="8" name="图片 7"/>
          <p:cNvPicPr>
            <a:picLocks noChangeAspect="1"/>
          </p:cNvPicPr>
          <p:nvPr/>
        </p:nvPicPr>
        <p:blipFill>
          <a:blip r:embed="rId2"/>
          <a:stretch>
            <a:fillRect/>
          </a:stretch>
        </p:blipFill>
        <p:spPr>
          <a:xfrm>
            <a:off x="703818" y="1978724"/>
            <a:ext cx="10885598" cy="2816432"/>
          </a:xfrm>
          <a:prstGeom prst="rect">
            <a:avLst/>
          </a:prstGeom>
        </p:spPr>
      </p:pic>
      <p:grpSp>
        <p:nvGrpSpPr>
          <p:cNvPr id="22" name="组合 21"/>
          <p:cNvGrpSpPr/>
          <p:nvPr/>
        </p:nvGrpSpPr>
        <p:grpSpPr>
          <a:xfrm>
            <a:off x="3831771" y="3386940"/>
            <a:ext cx="3963389" cy="2142769"/>
            <a:chOff x="3831771" y="3386940"/>
            <a:chExt cx="3963389" cy="2142769"/>
          </a:xfrm>
        </p:grpSpPr>
        <p:sp>
          <p:nvSpPr>
            <p:cNvPr id="30" name="椭圆 29"/>
            <p:cNvSpPr/>
            <p:nvPr/>
          </p:nvSpPr>
          <p:spPr>
            <a:xfrm>
              <a:off x="6226629" y="3386940"/>
              <a:ext cx="930729" cy="279069"/>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3831771" y="3499757"/>
              <a:ext cx="952500" cy="1872343"/>
            </a:xfrm>
            <a:prstGeom prst="line">
              <a:avLst/>
            </a:prstGeom>
          </p:spPr>
          <p:style>
            <a:lnRef idx="2">
              <a:schemeClr val="accent2"/>
            </a:lnRef>
            <a:fillRef idx="0">
              <a:schemeClr val="accent2"/>
            </a:fillRef>
            <a:effectRef idx="1">
              <a:schemeClr val="accent2"/>
            </a:effectRef>
            <a:fontRef idx="minor">
              <a:schemeClr val="tx1"/>
            </a:fontRef>
          </p:style>
        </p:cxnSp>
        <p:sp>
          <p:nvSpPr>
            <p:cNvPr id="36" name="文本框 35"/>
            <p:cNvSpPr txBox="1"/>
            <p:nvPr/>
          </p:nvSpPr>
          <p:spPr>
            <a:xfrm>
              <a:off x="4784271" y="5160377"/>
              <a:ext cx="3010889" cy="369332"/>
            </a:xfrm>
            <a:prstGeom prst="rect">
              <a:avLst/>
            </a:prstGeom>
            <a:noFill/>
          </p:spPr>
          <p:txBody>
            <a:bodyPr wrap="none" rtlCol="0">
              <a:spAutoFit/>
            </a:bodyPr>
            <a:lstStyle/>
            <a:p>
              <a:r>
                <a:rPr lang="en-US" altLang="zh-CN" b="1" dirty="0">
                  <a:solidFill>
                    <a:srgbClr val="C00000"/>
                  </a:solidFill>
                </a:rPr>
                <a:t>Optimizing Network Accuracy</a:t>
              </a:r>
              <a:endParaRPr lang="zh-CN" altLang="en-US" b="1" dirty="0">
                <a:solidFill>
                  <a:srgbClr val="C00000"/>
                </a:solidFill>
              </a:endParaRPr>
            </a:p>
          </p:txBody>
        </p:sp>
      </p:grpSp>
      <p:sp>
        <p:nvSpPr>
          <p:cNvPr id="23" name="文本框 22"/>
          <p:cNvSpPr txBox="1"/>
          <p:nvPr/>
        </p:nvSpPr>
        <p:spPr>
          <a:xfrm>
            <a:off x="2351477" y="1601016"/>
            <a:ext cx="799404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Comparison the proposed Co-Exploration with Hardware-Aware NAS and Heuristic Sequential Optimization</a:t>
            </a:r>
            <a:endParaRPr lang="zh-CN" altLang="en-US" sz="1400"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808128" y="2842107"/>
            <a:ext cx="231409" cy="261610"/>
          </a:xfrm>
          <a:prstGeom prst="rect">
            <a:avLst/>
          </a:prstGeom>
          <a:noFill/>
        </p:spPr>
        <p:txBody>
          <a:bodyPr wrap="square" rtlCol="0">
            <a:spAutoFit/>
          </a:bodyPr>
          <a:lstStyle/>
          <a:p>
            <a:r>
              <a:rPr lang="en-US" altLang="zh-CN" sz="1100" dirty="0">
                <a:latin typeface="Arial Narrow" panose="020B0606020202030204" pitchFamily="34" charset="0"/>
                <a:cs typeface="Times New Roman" panose="02020603050405020304" pitchFamily="18" charset="0"/>
              </a:rPr>
              <a:t>n</a:t>
            </a:r>
            <a:endParaRPr lang="zh-CN" altLang="en-US" sz="1100" dirty="0">
              <a:latin typeface="Arial Narrow" panose="020B0606020202030204" pitchFamily="34" charset="0"/>
              <a:cs typeface="Times New Roman" panose="02020603050405020304" pitchFamily="18" charset="0"/>
            </a:endParaRPr>
          </a:p>
        </p:txBody>
      </p:sp>
      <p:grpSp>
        <p:nvGrpSpPr>
          <p:cNvPr id="14" name="组合 13"/>
          <p:cNvGrpSpPr/>
          <p:nvPr/>
        </p:nvGrpSpPr>
        <p:grpSpPr>
          <a:xfrm>
            <a:off x="3831771" y="1161753"/>
            <a:ext cx="5660572" cy="2225187"/>
            <a:chOff x="3831771" y="1161753"/>
            <a:chExt cx="5660572" cy="2225187"/>
          </a:xfrm>
        </p:grpSpPr>
        <p:cxnSp>
          <p:nvCxnSpPr>
            <p:cNvPr id="10" name="直接连接符 9"/>
            <p:cNvCxnSpPr/>
            <p:nvPr/>
          </p:nvCxnSpPr>
          <p:spPr>
            <a:xfrm flipV="1">
              <a:off x="3831771" y="1447800"/>
              <a:ext cx="821872" cy="1796143"/>
            </a:xfrm>
            <a:prstGeom prst="line">
              <a:avLst/>
            </a:prstGeom>
          </p:spPr>
          <p:style>
            <a:lnRef idx="2">
              <a:schemeClr val="accent1"/>
            </a:lnRef>
            <a:fillRef idx="0">
              <a:schemeClr val="accent1"/>
            </a:fillRef>
            <a:effectRef idx="1">
              <a:schemeClr val="accent1"/>
            </a:effectRef>
            <a:fontRef idx="minor">
              <a:schemeClr val="tx1"/>
            </a:fontRef>
          </p:style>
        </p:cxnSp>
        <p:sp>
          <p:nvSpPr>
            <p:cNvPr id="11" name="文本框 10"/>
            <p:cNvSpPr txBox="1"/>
            <p:nvPr/>
          </p:nvSpPr>
          <p:spPr>
            <a:xfrm>
              <a:off x="4653643" y="1161753"/>
              <a:ext cx="3173689" cy="369332"/>
            </a:xfrm>
            <a:prstGeom prst="rect">
              <a:avLst/>
            </a:prstGeom>
            <a:noFill/>
          </p:spPr>
          <p:txBody>
            <a:bodyPr wrap="none" rtlCol="0">
              <a:spAutoFit/>
            </a:bodyPr>
            <a:lstStyle/>
            <a:p>
              <a:r>
                <a:rPr lang="en-US" altLang="zh-CN" b="1" dirty="0">
                  <a:solidFill>
                    <a:schemeClr val="accent1"/>
                  </a:solidFill>
                </a:rPr>
                <a:t>Optimizing Hardware Efficiency</a:t>
              </a:r>
              <a:endParaRPr lang="zh-CN" altLang="en-US" b="1" dirty="0">
                <a:solidFill>
                  <a:schemeClr val="accent1"/>
                </a:solidFill>
              </a:endParaRPr>
            </a:p>
          </p:txBody>
        </p:sp>
        <p:sp>
          <p:nvSpPr>
            <p:cNvPr id="13" name="椭圆 12"/>
            <p:cNvSpPr/>
            <p:nvPr/>
          </p:nvSpPr>
          <p:spPr>
            <a:xfrm>
              <a:off x="8561614" y="3107871"/>
              <a:ext cx="930729" cy="279069"/>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300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0769ECE-14F6-B44C-AB5F-842EA3B12E22}" type="slidenum">
              <a:rPr lang="en-US" smtClean="0"/>
              <a:pPr/>
              <a:t>27</a:t>
            </a:fld>
            <a:endParaRPr lang="en-US" dirty="0"/>
          </a:p>
        </p:txBody>
      </p:sp>
      <p:sp>
        <p:nvSpPr>
          <p:cNvPr id="7" name="标题 2"/>
          <p:cNvSpPr txBox="1">
            <a:spLocks/>
          </p:cNvSpPr>
          <p:nvPr/>
        </p:nvSpPr>
        <p:spPr>
          <a:xfrm>
            <a:off x="419099" y="20712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Results: Importance of Co-Exploration</a:t>
            </a:r>
          </a:p>
        </p:txBody>
      </p:sp>
      <p:pic>
        <p:nvPicPr>
          <p:cNvPr id="11" name="图片 10"/>
          <p:cNvPicPr>
            <a:picLocks noChangeAspect="1"/>
          </p:cNvPicPr>
          <p:nvPr/>
        </p:nvPicPr>
        <p:blipFill>
          <a:blip r:embed="rId2"/>
          <a:stretch>
            <a:fillRect/>
          </a:stretch>
        </p:blipFill>
        <p:spPr>
          <a:xfrm>
            <a:off x="2292612" y="1622651"/>
            <a:ext cx="6516053" cy="3156364"/>
          </a:xfrm>
          <a:prstGeom prst="rect">
            <a:avLst/>
          </a:prstGeom>
        </p:spPr>
      </p:pic>
      <p:grpSp>
        <p:nvGrpSpPr>
          <p:cNvPr id="2" name="组合 1"/>
          <p:cNvGrpSpPr/>
          <p:nvPr/>
        </p:nvGrpSpPr>
        <p:grpSpPr>
          <a:xfrm>
            <a:off x="6206386" y="905659"/>
            <a:ext cx="4590759" cy="3350841"/>
            <a:chOff x="6206386" y="905659"/>
            <a:chExt cx="4590759" cy="3350841"/>
          </a:xfrm>
        </p:grpSpPr>
        <p:sp>
          <p:nvSpPr>
            <p:cNvPr id="12" name="矩形 11"/>
            <p:cNvSpPr/>
            <p:nvPr/>
          </p:nvSpPr>
          <p:spPr>
            <a:xfrm>
              <a:off x="6698724" y="1872529"/>
              <a:ext cx="81643" cy="2383971"/>
            </a:xfrm>
            <a:prstGeom prst="rect">
              <a:avLst/>
            </a:prstGeom>
            <a:noFill/>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206386" y="905659"/>
              <a:ext cx="1066318" cy="966870"/>
              <a:chOff x="4433448" y="900030"/>
              <a:chExt cx="1066318" cy="966870"/>
            </a:xfrm>
          </p:grpSpPr>
          <p:sp>
            <p:nvSpPr>
              <p:cNvPr id="13" name="文本框 12"/>
              <p:cNvSpPr txBox="1"/>
              <p:nvPr/>
            </p:nvSpPr>
            <p:spPr>
              <a:xfrm>
                <a:off x="4433448" y="900030"/>
                <a:ext cx="1066318" cy="523220"/>
              </a:xfrm>
              <a:prstGeom prst="rect">
                <a:avLst/>
              </a:prstGeom>
              <a:noFill/>
            </p:spPr>
            <p:txBody>
              <a:bodyPr wrap="none" rtlCol="0">
                <a:spAutoFit/>
              </a:bodyPr>
              <a:lstStyle/>
              <a:p>
                <a:pPr algn="ctr"/>
                <a:r>
                  <a:rPr lang="en-US" altLang="zh-CN" sz="1400" dirty="0">
                    <a:solidFill>
                      <a:srgbClr val="C00000"/>
                    </a:solidFill>
                  </a:rPr>
                  <a:t>Model Size</a:t>
                </a:r>
              </a:p>
              <a:p>
                <a:pPr algn="ctr"/>
                <a:r>
                  <a:rPr lang="en-US" altLang="zh-CN" sz="1400" dirty="0">
                    <a:solidFill>
                      <a:srgbClr val="C00000"/>
                    </a:solidFill>
                  </a:rPr>
                  <a:t>149k ~ 150k</a:t>
                </a:r>
                <a:endParaRPr lang="zh-CN" altLang="en-US" sz="1400" dirty="0">
                  <a:solidFill>
                    <a:srgbClr val="C00000"/>
                  </a:solidFill>
                </a:endParaRPr>
              </a:p>
            </p:txBody>
          </p:sp>
          <p:cxnSp>
            <p:nvCxnSpPr>
              <p:cNvPr id="16" name="直接箭头连接符 15"/>
              <p:cNvCxnSpPr/>
              <p:nvPr/>
            </p:nvCxnSpPr>
            <p:spPr>
              <a:xfrm flipH="1" flipV="1">
                <a:off x="4966607" y="1434184"/>
                <a:ext cx="1" cy="43271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4" name="组合 23"/>
            <p:cNvGrpSpPr/>
            <p:nvPr/>
          </p:nvGrpSpPr>
          <p:grpSpPr>
            <a:xfrm>
              <a:off x="6780367" y="2808347"/>
              <a:ext cx="4016778" cy="523220"/>
              <a:chOff x="5007429" y="2802718"/>
              <a:chExt cx="4016778" cy="523220"/>
            </a:xfrm>
          </p:grpSpPr>
          <p:cxnSp>
            <p:nvCxnSpPr>
              <p:cNvPr id="19" name="直接箭头连接符 18"/>
              <p:cNvCxnSpPr/>
              <p:nvPr/>
            </p:nvCxnSpPr>
            <p:spPr>
              <a:xfrm flipV="1">
                <a:off x="5007429" y="3064327"/>
                <a:ext cx="2345871" cy="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7353300" y="2802718"/>
                <a:ext cx="1670907" cy="523220"/>
              </a:xfrm>
              <a:prstGeom prst="rect">
                <a:avLst/>
              </a:prstGeom>
              <a:noFill/>
            </p:spPr>
            <p:txBody>
              <a:bodyPr wrap="none" rtlCol="0">
                <a:spAutoFit/>
              </a:bodyPr>
              <a:lstStyle/>
              <a:p>
                <a:pPr algn="ctr"/>
                <a:r>
                  <a:rPr lang="en-US" altLang="zh-CN" sz="1400" dirty="0">
                    <a:solidFill>
                      <a:srgbClr val="C00000"/>
                    </a:solidFill>
                  </a:rPr>
                  <a:t>Hardware Efficiency</a:t>
                </a:r>
              </a:p>
              <a:p>
                <a:pPr algn="ctr"/>
                <a:r>
                  <a:rPr lang="en-US" altLang="zh-CN" sz="1400" dirty="0">
                    <a:solidFill>
                      <a:srgbClr val="C00000"/>
                    </a:solidFill>
                  </a:rPr>
                  <a:t>7.02% ~ 98.53%</a:t>
                </a:r>
                <a:endParaRPr lang="zh-CN" altLang="en-US" sz="1400" dirty="0">
                  <a:solidFill>
                    <a:srgbClr val="C00000"/>
                  </a:solidFill>
                </a:endParaRPr>
              </a:p>
            </p:txBody>
          </p:sp>
        </p:grpSp>
      </p:grpSp>
      <p:sp>
        <p:nvSpPr>
          <p:cNvPr id="25" name="Rectangle 72"/>
          <p:cNvSpPr/>
          <p:nvPr/>
        </p:nvSpPr>
        <p:spPr>
          <a:xfrm>
            <a:off x="1214502" y="5109258"/>
            <a:ext cx="8022771" cy="1338828"/>
          </a:xfrm>
          <a:prstGeom prst="rect">
            <a:avLst/>
          </a:prstGeom>
        </p:spPr>
        <p:txBody>
          <a:bodyPr wrap="square">
            <a:spAutoFit/>
          </a:bodyPr>
          <a:lstStyle/>
          <a:p>
            <a:pPr algn="just">
              <a:lnSpc>
                <a:spcPct val="150000"/>
              </a:lnSpc>
            </a:pPr>
            <a:r>
              <a:rPr lang="en-US" altLang="zh-CN" sz="1800" b="1" dirty="0">
                <a:latin typeface="Times New Roman" panose="02020603050405020304" pitchFamily="18" charset="0"/>
                <a:cs typeface="Times New Roman" panose="02020603050405020304" pitchFamily="18" charset="0"/>
              </a:rPr>
              <a:t>In the design space:</a:t>
            </a:r>
          </a:p>
          <a:p>
            <a:pPr algn="just">
              <a:lnSpc>
                <a:spcPct val="150000"/>
              </a:lnSpc>
            </a:pPr>
            <a:r>
              <a:rPr lang="en-US" altLang="zh-CN" sz="1800" dirty="0">
                <a:latin typeface="Times New Roman" panose="02020603050405020304" pitchFamily="18" charset="0"/>
                <a:cs typeface="Times New Roman" panose="02020603050405020304" pitchFamily="18" charset="0"/>
              </a:rPr>
              <a:t>Models with similar model sizes may have distinct hardware efficiency</a:t>
            </a:r>
          </a:p>
          <a:p>
            <a:pPr algn="just">
              <a:lnSpc>
                <a:spcPct val="150000"/>
              </a:lnSpc>
            </a:pPr>
            <a:r>
              <a:rPr lang="en-US" altLang="zh-CN" sz="1800" b="1" dirty="0">
                <a:latin typeface="Times New Roman" panose="02020603050405020304" pitchFamily="18" charset="0"/>
                <a:cs typeface="Times New Roman" panose="02020603050405020304" pitchFamily="18" charset="0"/>
              </a:rPr>
              <a:t>=&gt;</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C00000"/>
                </a:solidFill>
                <a:latin typeface="Times New Roman" panose="02020603050405020304" pitchFamily="18" charset="0"/>
                <a:cs typeface="Times New Roman" panose="02020603050405020304" pitchFamily="18" charset="0"/>
              </a:rPr>
              <a:t>Cannot</a:t>
            </a:r>
            <a:r>
              <a:rPr lang="en-US" altLang="zh-CN" sz="1800" dirty="0">
                <a:solidFill>
                  <a:srgbClr val="C00000"/>
                </a:solidFill>
                <a:latin typeface="Times New Roman" panose="02020603050405020304" pitchFamily="18" charset="0"/>
                <a:cs typeface="Times New Roman" panose="02020603050405020304" pitchFamily="18" charset="0"/>
              </a:rPr>
              <a:t> </a:t>
            </a:r>
            <a:r>
              <a:rPr lang="en-US" altLang="zh-CN" sz="1800" b="1" dirty="0">
                <a:solidFill>
                  <a:srgbClr val="C00000"/>
                </a:solidFill>
                <a:latin typeface="Times New Roman" panose="02020603050405020304" pitchFamily="18" charset="0"/>
                <a:cs typeface="Times New Roman" panose="02020603050405020304" pitchFamily="18" charset="0"/>
              </a:rPr>
              <a:t>restrict model size </a:t>
            </a:r>
            <a:r>
              <a:rPr lang="en-US" altLang="zh-CN" sz="1800" dirty="0">
                <a:latin typeface="Times New Roman" panose="02020603050405020304" pitchFamily="18" charset="0"/>
                <a:cs typeface="Times New Roman" panose="02020603050405020304" pitchFamily="18" charset="0"/>
              </a:rPr>
              <a:t>to guarantee </a:t>
            </a:r>
            <a:r>
              <a:rPr lang="en-US" altLang="zh-CN" sz="1800" b="1" dirty="0">
                <a:solidFill>
                  <a:srgbClr val="C00000"/>
                </a:solidFill>
                <a:latin typeface="Times New Roman" panose="02020603050405020304" pitchFamily="18" charset="0"/>
                <a:cs typeface="Times New Roman" panose="02020603050405020304" pitchFamily="18" charset="0"/>
              </a:rPr>
              <a:t>hardware efficiency</a:t>
            </a:r>
          </a:p>
        </p:txBody>
      </p:sp>
    </p:spTree>
    <p:extLst>
      <p:ext uri="{BB962C8B-B14F-4D97-AF65-F5344CB8AC3E}">
        <p14:creationId xmlns:p14="http://schemas.microsoft.com/office/powerpoint/2010/main" val="378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28</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28</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862076" y="918529"/>
            <a:ext cx="10816372"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a:t>Introduction</a:t>
            </a:r>
            <a:endParaRPr lang="en-US" altLang="zh-CN" sz="2000" dirty="0"/>
          </a:p>
          <a:p>
            <a:pPr marL="342900" indent="-342900">
              <a:lnSpc>
                <a:spcPct val="150000"/>
              </a:lnSpc>
              <a:buFont typeface="Arial" panose="020B0604020202020204" pitchFamily="34" charset="0"/>
              <a:buChar char="•"/>
            </a:pPr>
            <a:r>
              <a:rPr lang="en-US" altLang="zh-CN" sz="2400" b="1" dirty="0"/>
              <a:t>Co-Exploration of Neural Architecture and FPGA Implementation</a:t>
            </a:r>
          </a:p>
          <a:p>
            <a:pPr>
              <a:lnSpc>
                <a:spcPct val="150000"/>
              </a:lnSpc>
            </a:pPr>
            <a:r>
              <a:rPr lang="en-US" altLang="zh-CN" sz="2400" dirty="0"/>
              <a:t>	</a:t>
            </a:r>
            <a:r>
              <a:rPr lang="en-US" altLang="zh-CN" sz="2000" dirty="0"/>
              <a:t>- DAC 2019 (Best Paper Nomination)</a:t>
            </a:r>
          </a:p>
          <a:p>
            <a:pPr marL="342900" lvl="0" indent="-342900">
              <a:lnSpc>
                <a:spcPct val="150000"/>
              </a:lnSpc>
              <a:buFont typeface="Arial" panose="020B0604020202020204" pitchFamily="34" charset="0"/>
              <a:buChar char="•"/>
            </a:pPr>
            <a:r>
              <a:rPr lang="en-US" altLang="zh-CN" sz="2400" b="1" dirty="0">
                <a:solidFill>
                  <a:prstClr val="black"/>
                </a:solidFill>
              </a:rPr>
              <a:t>Other Research Directions</a:t>
            </a:r>
          </a:p>
          <a:p>
            <a:pPr marL="342900" indent="-342900">
              <a:lnSpc>
                <a:spcPct val="150000"/>
              </a:lnSpc>
              <a:buFont typeface="Arial" panose="020B0604020202020204" pitchFamily="34" charset="0"/>
              <a:buChar char="•"/>
            </a:pPr>
            <a:r>
              <a:rPr lang="en-US" altLang="zh-CN" sz="2400" b="1" dirty="0">
                <a:solidFill>
                  <a:prstClr val="black"/>
                </a:solidFill>
              </a:rPr>
              <a:t>Conclusion</a:t>
            </a: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Outline</a:t>
            </a:r>
            <a:endParaRPr lang="zh-CN" altLang="en-US" sz="3200" dirty="0"/>
          </a:p>
        </p:txBody>
      </p:sp>
      <p:sp>
        <p:nvSpPr>
          <p:cNvPr id="3" name="矩形 2"/>
          <p:cNvSpPr/>
          <p:nvPr/>
        </p:nvSpPr>
        <p:spPr>
          <a:xfrm>
            <a:off x="707571" y="3246119"/>
            <a:ext cx="10712467" cy="1642727"/>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p:cNvSpPr/>
          <p:nvPr/>
        </p:nvSpPr>
        <p:spPr>
          <a:xfrm>
            <a:off x="836776" y="723899"/>
            <a:ext cx="10712467" cy="1869857"/>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0543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2</a:t>
            </a:fld>
            <a:endParaRPr lang="en-US"/>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Computation Gap  </a:t>
            </a:r>
            <a:endParaRPr lang="zh-CN" altLang="en-US" sz="3200" dirty="0"/>
          </a:p>
        </p:txBody>
      </p:sp>
      <p:grpSp>
        <p:nvGrpSpPr>
          <p:cNvPr id="3" name="组合 2"/>
          <p:cNvGrpSpPr/>
          <p:nvPr/>
        </p:nvGrpSpPr>
        <p:grpSpPr>
          <a:xfrm>
            <a:off x="6172289" y="1929220"/>
            <a:ext cx="5818236" cy="2963582"/>
            <a:chOff x="6172289" y="1929220"/>
            <a:chExt cx="5818236" cy="2963582"/>
          </a:xfrm>
        </p:grpSpPr>
        <p:sp>
          <p:nvSpPr>
            <p:cNvPr id="16" name="矩形 15"/>
            <p:cNvSpPr/>
            <p:nvPr/>
          </p:nvSpPr>
          <p:spPr>
            <a:xfrm>
              <a:off x="6172289" y="1929220"/>
              <a:ext cx="5818236" cy="2959667"/>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Rectangle 24">
              <a:extLst>
                <a:ext uri="{FF2B5EF4-FFF2-40B4-BE49-F238E27FC236}">
                  <a16:creationId xmlns:a16="http://schemas.microsoft.com/office/drawing/2014/main" id="{8044C411-B4F7-48E1-AA33-83C16A66B87C}"/>
                </a:ext>
              </a:extLst>
            </p:cNvPr>
            <p:cNvSpPr>
              <a:spLocks noChangeArrowheads="1"/>
            </p:cNvSpPr>
            <p:nvPr/>
          </p:nvSpPr>
          <p:spPr bwMode="auto">
            <a:xfrm>
              <a:off x="6172289" y="4554248"/>
              <a:ext cx="58182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Performance density almost stops increasing </a:t>
              </a:r>
              <a:endParaRPr lang="en-US" altLang="en-US" b="0" dirty="0">
                <a:solidFill>
                  <a:schemeClr val="tx1"/>
                </a:solidFill>
                <a:cs typeface="Calibri" panose="020F0502020204030204" pitchFamily="34" charset="0"/>
              </a:endParaRPr>
            </a:p>
          </p:txBody>
        </p:sp>
        <p:grpSp>
          <p:nvGrpSpPr>
            <p:cNvPr id="8" name="组合 7">
              <a:extLst>
                <a:ext uri="{FF2B5EF4-FFF2-40B4-BE49-F238E27FC236}">
                  <a16:creationId xmlns:a16="http://schemas.microsoft.com/office/drawing/2014/main" id="{EC754123-8903-4F9B-BBFE-1CC523DE7EDF}"/>
                </a:ext>
              </a:extLst>
            </p:cNvPr>
            <p:cNvGrpSpPr/>
            <p:nvPr/>
          </p:nvGrpSpPr>
          <p:grpSpPr>
            <a:xfrm>
              <a:off x="6594475" y="1997188"/>
              <a:ext cx="4973864" cy="2569413"/>
              <a:chOff x="2751139" y="3648075"/>
              <a:chExt cx="5307640" cy="2741835"/>
            </a:xfrm>
          </p:grpSpPr>
          <p:pic>
            <p:nvPicPr>
              <p:cNvPr id="9" name="Picture 1">
                <a:extLst>
                  <a:ext uri="{FF2B5EF4-FFF2-40B4-BE49-F238E27FC236}">
                    <a16:creationId xmlns:a16="http://schemas.microsoft.com/office/drawing/2014/main" id="{B6C6FD2F-784E-42B1-BBC1-CC0A66C43ABA}"/>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751139" y="3648075"/>
                <a:ext cx="5307640" cy="274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
                <a:extLst>
                  <a:ext uri="{FF2B5EF4-FFF2-40B4-BE49-F238E27FC236}">
                    <a16:creationId xmlns:a16="http://schemas.microsoft.com/office/drawing/2014/main" id="{A5752410-7648-42D1-A422-E2957DE61707}"/>
                  </a:ext>
                </a:extLst>
              </p:cNvPr>
              <p:cNvSpPr txBox="1">
                <a:spLocks noChangeArrowheads="1"/>
              </p:cNvSpPr>
              <p:nvPr/>
            </p:nvSpPr>
            <p:spPr bwMode="auto">
              <a:xfrm>
                <a:off x="4663118" y="3798095"/>
                <a:ext cx="150813" cy="2462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endParaRPr lang="en-US" altLang="en-US" sz="1000" b="0" dirty="0">
                  <a:solidFill>
                    <a:schemeClr val="tx1"/>
                  </a:solidFill>
                  <a:latin typeface="Arial" panose="020B0604020202020204" pitchFamily="34" charset="0"/>
                </a:endParaRPr>
              </a:p>
            </p:txBody>
          </p:sp>
          <p:sp>
            <p:nvSpPr>
              <p:cNvPr id="11" name="TextBox 15">
                <a:extLst>
                  <a:ext uri="{FF2B5EF4-FFF2-40B4-BE49-F238E27FC236}">
                    <a16:creationId xmlns:a16="http://schemas.microsoft.com/office/drawing/2014/main" id="{DBC74110-9ED1-4EB7-A888-6C51631B4139}"/>
                  </a:ext>
                </a:extLst>
              </p:cNvPr>
              <p:cNvSpPr txBox="1">
                <a:spLocks noChangeArrowheads="1"/>
              </p:cNvSpPr>
              <p:nvPr/>
            </p:nvSpPr>
            <p:spPr bwMode="auto">
              <a:xfrm>
                <a:off x="4592948" y="3797709"/>
                <a:ext cx="10715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800" b="0" dirty="0">
                    <a:solidFill>
                      <a:schemeClr val="tx1"/>
                    </a:solidFill>
                    <a:latin typeface="Arial" panose="020B0604020202020204" pitchFamily="34" charset="0"/>
                  </a:rPr>
                  <a:t>2</a:t>
                </a:r>
              </a:p>
            </p:txBody>
          </p:sp>
        </p:grpSp>
      </p:grpSp>
      <p:grpSp>
        <p:nvGrpSpPr>
          <p:cNvPr id="4" name="组合 3"/>
          <p:cNvGrpSpPr/>
          <p:nvPr/>
        </p:nvGrpSpPr>
        <p:grpSpPr>
          <a:xfrm>
            <a:off x="152578" y="1035390"/>
            <a:ext cx="5818236" cy="2959667"/>
            <a:chOff x="152578" y="1035390"/>
            <a:chExt cx="5818236" cy="2959667"/>
          </a:xfrm>
        </p:grpSpPr>
        <p:sp>
          <p:nvSpPr>
            <p:cNvPr id="15" name="矩形 14"/>
            <p:cNvSpPr/>
            <p:nvPr/>
          </p:nvSpPr>
          <p:spPr>
            <a:xfrm>
              <a:off x="152578" y="1035390"/>
              <a:ext cx="5818236" cy="2959667"/>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Rectangle 23">
              <a:extLst>
                <a:ext uri="{FF2B5EF4-FFF2-40B4-BE49-F238E27FC236}">
                  <a16:creationId xmlns:a16="http://schemas.microsoft.com/office/drawing/2014/main" id="{D4829449-4738-4D40-B2F5-8143D95F965A}"/>
                </a:ext>
              </a:extLst>
            </p:cNvPr>
            <p:cNvSpPr>
              <a:spLocks noChangeArrowheads="1"/>
            </p:cNvSpPr>
            <p:nvPr/>
          </p:nvSpPr>
          <p:spPr bwMode="auto">
            <a:xfrm>
              <a:off x="173264" y="3656503"/>
              <a:ext cx="5776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Number of DNN operations increases exponentially</a:t>
              </a:r>
              <a:endParaRPr lang="en-US" altLang="en-US" b="0" dirty="0">
                <a:solidFill>
                  <a:schemeClr val="tx1"/>
                </a:solidFill>
                <a:cs typeface="Calibri" panose="020F0502020204030204" pitchFamily="34" charset="0"/>
              </a:endParaRPr>
            </a:p>
          </p:txBody>
        </p:sp>
        <p:pic>
          <p:nvPicPr>
            <p:cNvPr id="13" name="Picture 3">
              <a:extLst>
                <a:ext uri="{FF2B5EF4-FFF2-40B4-BE49-F238E27FC236}">
                  <a16:creationId xmlns:a16="http://schemas.microsoft.com/office/drawing/2014/main" id="{A4F5B83A-A210-40C2-A783-63CD9310310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601" y="1117690"/>
              <a:ext cx="5499872" cy="259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7">
            <a:extLst>
              <a:ext uri="{FF2B5EF4-FFF2-40B4-BE49-F238E27FC236}">
                <a16:creationId xmlns:a16="http://schemas.microsoft.com/office/drawing/2014/main" id="{0ECE8F40-99F5-4EAA-8F85-E6CF30260522}"/>
              </a:ext>
            </a:extLst>
          </p:cNvPr>
          <p:cNvSpPr>
            <a:spLocks noChangeArrowheads="1"/>
          </p:cNvSpPr>
          <p:nvPr/>
        </p:nvSpPr>
        <p:spPr bwMode="auto">
          <a:xfrm>
            <a:off x="49155" y="5179851"/>
            <a:ext cx="76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000" b="0" dirty="0">
                <a:solidFill>
                  <a:schemeClr val="tx1"/>
                </a:solidFill>
              </a:rPr>
              <a:t>[ref.1] Xu, Xiaowei, et al. "Scaling for edge inference of deep neural networks." Nature Electronics 1.4 (2018): 216.</a:t>
            </a:r>
          </a:p>
          <a:p>
            <a:pPr>
              <a:spcBef>
                <a:spcPct val="0"/>
              </a:spcBef>
              <a:buFontTx/>
              <a:buNone/>
            </a:pPr>
            <a:r>
              <a:rPr lang="en-US" altLang="en-US" sz="1000" b="0" dirty="0">
                <a:solidFill>
                  <a:schemeClr val="tx1"/>
                </a:solidFill>
              </a:rPr>
              <a:t>[ref.2] Sutter, H. The free lunch is over: A fundamental turn toward concurrency in software. Dr Dobb</a:t>
            </a:r>
            <a:r>
              <a:rPr lang="ja-JP" altLang="en-US" sz="1000" b="0" dirty="0">
                <a:solidFill>
                  <a:schemeClr val="tx1"/>
                </a:solidFill>
              </a:rPr>
              <a:t>’</a:t>
            </a:r>
            <a:r>
              <a:rPr lang="en-US" altLang="ja-JP" sz="1000" b="0" dirty="0">
                <a:solidFill>
                  <a:schemeClr val="tx1"/>
                </a:solidFill>
              </a:rPr>
              <a:t>s J. 30, 202–210. </a:t>
            </a:r>
          </a:p>
        </p:txBody>
      </p:sp>
    </p:spTree>
    <p:extLst>
      <p:ext uri="{BB962C8B-B14F-4D97-AF65-F5344CB8AC3E}">
        <p14:creationId xmlns:p14="http://schemas.microsoft.com/office/powerpoint/2010/main" val="247564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29</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29</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29</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Our Work on </a:t>
            </a:r>
            <a:r>
              <a:rPr lang="en-US" altLang="zh-CN" sz="3200" dirty="0">
                <a:solidFill>
                  <a:srgbClr val="002142"/>
                </a:solidFill>
              </a:rPr>
              <a:t>Co-Exploring Neural Architecture and Hardware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cxnSp>
        <p:nvCxnSpPr>
          <p:cNvPr id="11" name="直接箭头连接符 10"/>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03007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30</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30</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30</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Our Work on </a:t>
            </a:r>
            <a:r>
              <a:rPr lang="en-US" altLang="zh-CN" sz="3200" dirty="0">
                <a:solidFill>
                  <a:srgbClr val="002142"/>
                </a:solidFill>
              </a:rPr>
              <a:t>Co-Exploring Neural Architecture and Hardware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9967"/>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23321"/>
            </a:xfrm>
            <a:prstGeom prst="rect">
              <a:avLst/>
            </a:prstGeom>
          </p:spPr>
          <p:txBody>
            <a:bodyPr wrap="square">
              <a:spAutoFit/>
            </a:bodyPr>
            <a:lstStyle/>
            <a:p>
              <a:pPr>
                <a:lnSpc>
                  <a:spcPct val="130000"/>
                </a:lnSpc>
              </a:pPr>
              <a:r>
                <a:rPr lang="en-US" altLang="zh-CN" b="1" dirty="0"/>
                <a:t>Scalability</a:t>
              </a:r>
              <a:r>
                <a:rPr lang="en-US" altLang="zh-CN" dirty="0"/>
                <a:t> in Cloud Computing (multiple-FPGAs, </a:t>
              </a:r>
              <a:r>
                <a:rPr lang="en-US" altLang="zh-CN" dirty="0" err="1"/>
                <a:t>NoCs</a:t>
              </a:r>
              <a:r>
                <a:rPr lang="en-US" altLang="zh-CN" dirty="0"/>
                <a:t>, etc.)</a:t>
              </a:r>
            </a:p>
          </p:txBody>
        </p:sp>
      </p:grpSp>
      <p:grpSp>
        <p:nvGrpSpPr>
          <p:cNvPr id="10" name="组合 9"/>
          <p:cNvGrpSpPr/>
          <p:nvPr/>
        </p:nvGrpSpPr>
        <p:grpSpPr>
          <a:xfrm>
            <a:off x="4022430" y="2310618"/>
            <a:ext cx="7985420" cy="665716"/>
            <a:chOff x="4022430" y="3450909"/>
            <a:chExt cx="7985420" cy="665716"/>
          </a:xfrm>
        </p:grpSpPr>
        <p:cxnSp>
          <p:nvCxnSpPr>
            <p:cNvPr id="26" name="直接连接符 25"/>
            <p:cNvCxnSpPr/>
            <p:nvPr/>
          </p:nvCxnSpPr>
          <p:spPr>
            <a:xfrm>
              <a:off x="4022430" y="3783767"/>
              <a:ext cx="117822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p:nvPr/>
          </p:nvSpPr>
          <p:spPr>
            <a:xfrm>
              <a:off x="5272439" y="3549215"/>
              <a:ext cx="6663621" cy="423321"/>
            </a:xfrm>
            <a:prstGeom prst="rect">
              <a:avLst/>
            </a:prstGeom>
          </p:spPr>
          <p:txBody>
            <a:bodyPr wrap="square">
              <a:spAutoFit/>
            </a:bodyPr>
            <a:lstStyle/>
            <a:p>
              <a:pPr>
                <a:lnSpc>
                  <a:spcPct val="130000"/>
                </a:lnSpc>
              </a:pPr>
              <a:r>
                <a:rPr lang="en-US" altLang="zh-CN" b="1" dirty="0"/>
                <a:t>Limited Resource </a:t>
              </a:r>
              <a:r>
                <a:rPr lang="en-US" altLang="zh-CN" dirty="0"/>
                <a:t>in Edge Computing (quantization, etc.)</a:t>
              </a:r>
            </a:p>
          </p:txBody>
        </p:sp>
        <p:sp>
          <p:nvSpPr>
            <p:cNvPr id="32" name="矩形 31"/>
            <p:cNvSpPr/>
            <p:nvPr/>
          </p:nvSpPr>
          <p:spPr>
            <a:xfrm>
              <a:off x="5200650" y="345090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022430" y="3381269"/>
            <a:ext cx="7985420" cy="665716"/>
            <a:chOff x="4022430" y="4521560"/>
            <a:chExt cx="7985420" cy="665716"/>
          </a:xfrm>
        </p:grpSpPr>
        <p:cxnSp>
          <p:nvCxnSpPr>
            <p:cNvPr id="29" name="直接连接符 28"/>
            <p:cNvCxnSpPr/>
            <p:nvPr/>
          </p:nvCxnSpPr>
          <p:spPr>
            <a:xfrm>
              <a:off x="4022430" y="4843595"/>
              <a:ext cx="1178220" cy="0"/>
            </a:xfrm>
            <a:prstGeom prst="line">
              <a:avLst/>
            </a:prstGeom>
          </p:spPr>
          <p:style>
            <a:lnRef idx="2">
              <a:schemeClr val="dk1"/>
            </a:lnRef>
            <a:fillRef idx="0">
              <a:schemeClr val="dk1"/>
            </a:fillRef>
            <a:effectRef idx="1">
              <a:schemeClr val="dk1"/>
            </a:effectRef>
            <a:fontRef idx="minor">
              <a:schemeClr val="tx1"/>
            </a:fontRef>
          </p:style>
        </p:cxnSp>
        <p:sp>
          <p:nvSpPr>
            <p:cNvPr id="31" name="矩形 30"/>
            <p:cNvSpPr/>
            <p:nvPr/>
          </p:nvSpPr>
          <p:spPr>
            <a:xfrm>
              <a:off x="5272439" y="4609043"/>
              <a:ext cx="6663621" cy="423321"/>
            </a:xfrm>
            <a:prstGeom prst="rect">
              <a:avLst/>
            </a:prstGeom>
          </p:spPr>
          <p:txBody>
            <a:bodyPr wrap="square">
              <a:spAutoFit/>
            </a:bodyPr>
            <a:lstStyle/>
            <a:p>
              <a:pPr>
                <a:lnSpc>
                  <a:spcPct val="130000"/>
                </a:lnSpc>
              </a:pPr>
              <a:r>
                <a:rPr lang="en-US" altLang="zh-CN" b="1" dirty="0"/>
                <a:t>Novel</a:t>
              </a:r>
              <a:r>
                <a:rPr lang="en-US" altLang="zh-CN" dirty="0"/>
                <a:t> </a:t>
              </a:r>
              <a:r>
                <a:rPr lang="en-US" altLang="zh-CN" b="1" dirty="0"/>
                <a:t>Computing Architectures </a:t>
              </a:r>
              <a:r>
                <a:rPr lang="en-US" altLang="zh-CN" dirty="0"/>
                <a:t>(in-memory Computing, NVM, etc.)</a:t>
              </a:r>
            </a:p>
          </p:txBody>
        </p:sp>
        <p:sp>
          <p:nvSpPr>
            <p:cNvPr id="33" name="矩形 32"/>
            <p:cNvSpPr/>
            <p:nvPr/>
          </p:nvSpPr>
          <p:spPr>
            <a:xfrm>
              <a:off x="5200650" y="4521560"/>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4022430" y="4484949"/>
            <a:ext cx="7985420" cy="665716"/>
            <a:chOff x="4022430" y="4484949"/>
            <a:chExt cx="7985420" cy="665716"/>
          </a:xfrm>
        </p:grpSpPr>
        <p:grpSp>
          <p:nvGrpSpPr>
            <p:cNvPr id="30" name="组合 29"/>
            <p:cNvGrpSpPr/>
            <p:nvPr/>
          </p:nvGrpSpPr>
          <p:grpSpPr>
            <a:xfrm>
              <a:off x="4022430" y="4591591"/>
              <a:ext cx="7913629" cy="423321"/>
              <a:chOff x="4022430" y="1332288"/>
              <a:chExt cx="7913629" cy="423321"/>
            </a:xfrm>
          </p:grpSpPr>
          <p:cxnSp>
            <p:nvCxnSpPr>
              <p:cNvPr id="35" name="直接连接符 34"/>
              <p:cNvCxnSpPr/>
              <p:nvPr/>
            </p:nvCxnSpPr>
            <p:spPr>
              <a:xfrm>
                <a:off x="4022430" y="1583928"/>
                <a:ext cx="1178220" cy="0"/>
              </a:xfrm>
              <a:prstGeom prst="line">
                <a:avLst/>
              </a:prstGeom>
            </p:spPr>
            <p:style>
              <a:lnRef idx="2">
                <a:schemeClr val="dk1"/>
              </a:lnRef>
              <a:fillRef idx="0">
                <a:schemeClr val="dk1"/>
              </a:fillRef>
              <a:effectRef idx="1">
                <a:schemeClr val="dk1"/>
              </a:effectRef>
              <a:fontRef idx="minor">
                <a:schemeClr val="tx1"/>
              </a:fontRef>
            </p:style>
          </p:cxnSp>
          <p:sp>
            <p:nvSpPr>
              <p:cNvPr id="36" name="矩形 35"/>
              <p:cNvSpPr/>
              <p:nvPr/>
            </p:nvSpPr>
            <p:spPr>
              <a:xfrm>
                <a:off x="5272438" y="1332288"/>
                <a:ext cx="6663621" cy="423321"/>
              </a:xfrm>
              <a:prstGeom prst="rect">
                <a:avLst/>
              </a:prstGeom>
            </p:spPr>
            <p:txBody>
              <a:bodyPr wrap="square">
                <a:spAutoFit/>
              </a:bodyPr>
              <a:lstStyle/>
              <a:p>
                <a:pPr>
                  <a:lnSpc>
                    <a:spcPct val="130000"/>
                  </a:lnSpc>
                </a:pPr>
                <a:r>
                  <a:rPr lang="en-US" altLang="zh-CN" b="1" dirty="0"/>
                  <a:t>……</a:t>
                </a:r>
                <a:endParaRPr lang="en-US" altLang="zh-CN" dirty="0"/>
              </a:p>
            </p:txBody>
          </p:sp>
        </p:grpSp>
        <p:sp>
          <p:nvSpPr>
            <p:cNvPr id="34" name="矩形 33"/>
            <p:cNvSpPr/>
            <p:nvPr/>
          </p:nvSpPr>
          <p:spPr>
            <a:xfrm>
              <a:off x="5200650" y="448494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37" name="直接箭头连接符 36"/>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38" name="直接箭头连接符 37"/>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1127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31</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31</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31</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Neural Networks on Scalable Architecture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1113"/>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52432"/>
            </a:xfrm>
            <a:prstGeom prst="rect">
              <a:avLst/>
            </a:prstGeom>
          </p:spPr>
          <p:txBody>
            <a:bodyPr wrap="square">
              <a:spAutoFit/>
            </a:bodyPr>
            <a:lstStyle/>
            <a:p>
              <a:pPr>
                <a:lnSpc>
                  <a:spcPct val="130000"/>
                </a:lnSpc>
              </a:pPr>
              <a:r>
                <a:rPr lang="en-US" altLang="zh-CN" b="1" dirty="0"/>
                <a:t>Scalability</a:t>
              </a:r>
              <a:r>
                <a:rPr lang="en-US" altLang="zh-CN" dirty="0"/>
                <a:t> in Cloud Computing (multiple-FPGAs, </a:t>
              </a:r>
              <a:r>
                <a:rPr lang="en-US" altLang="zh-CN" dirty="0" err="1"/>
                <a:t>NoCs</a:t>
              </a:r>
              <a:r>
                <a:rPr lang="en-US" altLang="zh-CN" dirty="0"/>
                <a:t>, etc.)</a:t>
              </a:r>
            </a:p>
          </p:txBody>
        </p:sp>
      </p:grpSp>
      <p:grpSp>
        <p:nvGrpSpPr>
          <p:cNvPr id="15" name="组合 14"/>
          <p:cNvGrpSpPr/>
          <p:nvPr/>
        </p:nvGrpSpPr>
        <p:grpSpPr>
          <a:xfrm>
            <a:off x="5161936" y="1896829"/>
            <a:ext cx="6845913" cy="3075221"/>
            <a:chOff x="5161936" y="1896829"/>
            <a:chExt cx="6845913" cy="3075221"/>
          </a:xfrm>
        </p:grpSpPr>
        <p:sp>
          <p:nvSpPr>
            <p:cNvPr id="30" name="矩形 29"/>
            <p:cNvSpPr/>
            <p:nvPr/>
          </p:nvSpPr>
          <p:spPr>
            <a:xfrm>
              <a:off x="5200649" y="1896829"/>
              <a:ext cx="6807200" cy="3075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矩形 33"/>
            <p:cNvSpPr/>
            <p:nvPr/>
          </p:nvSpPr>
          <p:spPr>
            <a:xfrm>
              <a:off x="5161936" y="1938122"/>
              <a:ext cx="3286454" cy="732508"/>
            </a:xfrm>
            <a:prstGeom prst="rect">
              <a:avLst/>
            </a:prstGeom>
          </p:spPr>
          <p:txBody>
            <a:bodyPr wrap="square">
              <a:spAutoFit/>
            </a:bodyPr>
            <a:lstStyle/>
            <a:p>
              <a:pPr algn="ctr">
                <a:lnSpc>
                  <a:spcPct val="130000"/>
                </a:lnSpc>
              </a:pPr>
              <a:r>
                <a:rPr lang="en-US" altLang="zh-CN" sz="1600" dirty="0"/>
                <a:t>Super-Linear Speedup across Multiple FPGAs (XFER)</a:t>
              </a:r>
            </a:p>
          </p:txBody>
        </p:sp>
        <p:sp>
          <p:nvSpPr>
            <p:cNvPr id="35" name="文本框 34"/>
            <p:cNvSpPr txBox="1"/>
            <p:nvPr/>
          </p:nvSpPr>
          <p:spPr>
            <a:xfrm>
              <a:off x="5607335" y="4091320"/>
              <a:ext cx="2395656" cy="783420"/>
            </a:xfrm>
            <a:prstGeom prst="rect">
              <a:avLst/>
            </a:prstGeom>
            <a:noFill/>
          </p:spPr>
          <p:txBody>
            <a:bodyPr wrap="none" rtlCol="0">
              <a:spAutoFit/>
            </a:bodyPr>
            <a:lstStyle/>
            <a:p>
              <a:pPr algn="ctr">
                <a:lnSpc>
                  <a:spcPct val="130000"/>
                </a:lnSpc>
              </a:pPr>
              <a:r>
                <a:rPr lang="en-US" altLang="zh-CN" b="1" dirty="0">
                  <a:solidFill>
                    <a:srgbClr val="C00000"/>
                  </a:solidFill>
                </a:rPr>
                <a:t>CODES+ISSS’19 </a:t>
              </a:r>
            </a:p>
            <a:p>
              <a:pPr algn="ctr">
                <a:lnSpc>
                  <a:spcPct val="130000"/>
                </a:lnSpc>
              </a:pPr>
              <a:r>
                <a:rPr lang="en-US" altLang="zh-CN" b="1" dirty="0">
                  <a:solidFill>
                    <a:srgbClr val="C00000"/>
                  </a:solidFill>
                </a:rPr>
                <a:t>Best Paper Nomination</a:t>
              </a:r>
              <a:endParaRPr lang="zh-CN" altLang="en-US" b="1" dirty="0">
                <a:solidFill>
                  <a:srgbClr val="C00000"/>
                </a:solidFill>
              </a:endParaRPr>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437" y="2756571"/>
              <a:ext cx="2402011" cy="1355736"/>
            </a:xfrm>
            <a:prstGeom prst="rect">
              <a:avLst/>
            </a:prstGeom>
          </p:spPr>
        </p:pic>
      </p:grpSp>
      <p:cxnSp>
        <p:nvCxnSpPr>
          <p:cNvPr id="26" name="直接箭头连接符 25"/>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3809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9757" y="1105310"/>
            <a:ext cx="6991858" cy="4474029"/>
            <a:chOff x="264486" y="986245"/>
            <a:chExt cx="6991858" cy="4474029"/>
          </a:xfrm>
        </p:grpSpPr>
        <p:sp>
          <p:nvSpPr>
            <p:cNvPr id="2" name="矩形 1"/>
            <p:cNvSpPr/>
            <p:nvPr/>
          </p:nvSpPr>
          <p:spPr>
            <a:xfrm>
              <a:off x="264486" y="986245"/>
              <a:ext cx="6884126" cy="447402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3"/>
            <a:stretch>
              <a:fillRect/>
            </a:stretch>
          </p:blipFill>
          <p:spPr>
            <a:xfrm>
              <a:off x="447557" y="1169976"/>
              <a:ext cx="4369898" cy="2799397"/>
            </a:xfrm>
            <a:prstGeom prst="rect">
              <a:avLst/>
            </a:prstGeom>
          </p:spPr>
        </p:pic>
        <p:pic>
          <p:nvPicPr>
            <p:cNvPr id="34" name="图片 33"/>
            <p:cNvPicPr>
              <a:picLocks noChangeAspect="1"/>
            </p:cNvPicPr>
            <p:nvPr/>
          </p:nvPicPr>
          <p:blipFill>
            <a:blip r:embed="rId4"/>
            <a:stretch>
              <a:fillRect/>
            </a:stretch>
          </p:blipFill>
          <p:spPr>
            <a:xfrm>
              <a:off x="3062134" y="1722783"/>
              <a:ext cx="3968912" cy="2308860"/>
            </a:xfrm>
            <a:prstGeom prst="rect">
              <a:avLst/>
            </a:prstGeom>
          </p:spPr>
        </p:pic>
        <p:sp>
          <p:nvSpPr>
            <p:cNvPr id="35" name="矩形 34"/>
            <p:cNvSpPr/>
            <p:nvPr/>
          </p:nvSpPr>
          <p:spPr>
            <a:xfrm>
              <a:off x="526831" y="4821182"/>
              <a:ext cx="6729513" cy="523220"/>
            </a:xfrm>
            <a:prstGeom prst="rect">
              <a:avLst/>
            </a:prstGeom>
          </p:spPr>
          <p:txBody>
            <a:bodyPr wrap="square">
              <a:spAutoFit/>
            </a:bodyPr>
            <a:lstStyle/>
            <a:p>
              <a:r>
                <a:rPr lang="en-US" sz="1400" dirty="0">
                  <a:latin typeface="Times New Roman" panose="02020603050405020304" pitchFamily="18" charset="0"/>
                  <a:ea typeface="Microsoft JhengHei UI Light" panose="020B0304030504040204" pitchFamily="34" charset="-122"/>
                  <a:cs typeface="Times New Roman" panose="02020603050405020304" pitchFamily="18" charset="0"/>
                </a:rPr>
                <a:t>[Ref] C. Zhang et al. Optimizing </a:t>
              </a:r>
              <a:r>
                <a:rPr lang="en-US" sz="1400" dirty="0" err="1">
                  <a:latin typeface="Times New Roman" panose="02020603050405020304" pitchFamily="18" charset="0"/>
                  <a:ea typeface="Microsoft JhengHei UI Light" panose="020B0304030504040204" pitchFamily="34" charset="-122"/>
                  <a:cs typeface="Times New Roman" panose="02020603050405020304" pitchFamily="18" charset="0"/>
                </a:rPr>
                <a:t>fpga</a:t>
              </a:r>
              <a:r>
                <a:rPr lang="en-US" sz="1400" dirty="0">
                  <a:latin typeface="Times New Roman" panose="02020603050405020304" pitchFamily="18" charset="0"/>
                  <a:ea typeface="Microsoft JhengHei UI Light" panose="020B0304030504040204" pitchFamily="34" charset="-122"/>
                  <a:cs typeface="Times New Roman" panose="02020603050405020304" pitchFamily="18" charset="0"/>
                </a:rPr>
                <a:t>-based accelerator design for deep convolutional neural networks. In Proc. of FPGA, pages 161–170. ACM, 2015.</a:t>
              </a:r>
            </a:p>
          </p:txBody>
        </p:sp>
        <p:sp>
          <p:nvSpPr>
            <p:cNvPr id="36" name="文本框 35"/>
            <p:cNvSpPr txBox="1"/>
            <p:nvPr/>
          </p:nvSpPr>
          <p:spPr>
            <a:xfrm>
              <a:off x="4481189" y="1082366"/>
              <a:ext cx="2408498" cy="461665"/>
            </a:xfrm>
            <a:prstGeom prst="rect">
              <a:avLst/>
            </a:prstGeom>
            <a:noFill/>
          </p:spPr>
          <p:txBody>
            <a:bodyPr wrap="square" rtlCol="0">
              <a:spAutoFit/>
            </a:bodyPr>
            <a:lstStyle/>
            <a:p>
              <a:pPr algn="ctr">
                <a:buSzPct val="60000"/>
              </a:pPr>
              <a:r>
                <a:rPr lang="en-US" sz="2400" b="1" dirty="0">
                  <a:solidFill>
                    <a:srgbClr val="0070C0"/>
                  </a:solidFill>
                  <a:latin typeface="Times New Roman" panose="02020603050405020304" pitchFamily="18" charset="0"/>
                  <a:ea typeface="+mj-ea"/>
                  <a:cs typeface="Times New Roman" panose="02020603050405020304" pitchFamily="18" charset="0"/>
                </a:rPr>
                <a:t>Single-FPGA</a:t>
              </a:r>
            </a:p>
          </p:txBody>
        </p:sp>
        <p:sp>
          <p:nvSpPr>
            <p:cNvPr id="37" name="文本框 36"/>
            <p:cNvSpPr txBox="1"/>
            <p:nvPr/>
          </p:nvSpPr>
          <p:spPr>
            <a:xfrm>
              <a:off x="414457" y="4190719"/>
              <a:ext cx="6661088" cy="461665"/>
            </a:xfrm>
            <a:prstGeom prst="rect">
              <a:avLst/>
            </a:prstGeom>
            <a:noFill/>
          </p:spPr>
          <p:txBody>
            <a:bodyPr wrap="square" rtlCol="0">
              <a:spAutoFit/>
            </a:bodyPr>
            <a:lstStyle/>
            <a:p>
              <a:r>
                <a:rPr lang="en-US" sz="2400" b="1" i="1" dirty="0">
                  <a:solidFill>
                    <a:srgbClr val="C00000"/>
                  </a:solidFill>
                </a:rPr>
                <a:t>Limited Resource </a:t>
              </a:r>
              <a:r>
                <a:rPr lang="en-US" sz="2400" b="1" i="1" dirty="0">
                  <a:solidFill>
                    <a:srgbClr val="C00000"/>
                  </a:solidFill>
                  <a:sym typeface="Wingdings" panose="05000000000000000000" pitchFamily="2" charset="2"/>
                </a:rPr>
                <a:t></a:t>
              </a:r>
              <a:r>
                <a:rPr lang="en-US" sz="2400" b="1" i="1" dirty="0">
                  <a:solidFill>
                    <a:srgbClr val="C00000"/>
                  </a:solidFill>
                </a:rPr>
                <a:t>  Limited Performance</a:t>
              </a:r>
            </a:p>
          </p:txBody>
        </p:sp>
      </p:grpSp>
      <p:grpSp>
        <p:nvGrpSpPr>
          <p:cNvPr id="49" name="组合 48"/>
          <p:cNvGrpSpPr/>
          <p:nvPr/>
        </p:nvGrpSpPr>
        <p:grpSpPr>
          <a:xfrm>
            <a:off x="2433834" y="1675409"/>
            <a:ext cx="6884126" cy="4474029"/>
            <a:chOff x="423297" y="948310"/>
            <a:chExt cx="6884126" cy="4474029"/>
          </a:xfrm>
        </p:grpSpPr>
        <p:sp>
          <p:nvSpPr>
            <p:cNvPr id="50" name="矩形 49"/>
            <p:cNvSpPr/>
            <p:nvPr/>
          </p:nvSpPr>
          <p:spPr>
            <a:xfrm>
              <a:off x="423297" y="948310"/>
              <a:ext cx="6884126" cy="447402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5"/>
            <a:stretch>
              <a:fillRect/>
            </a:stretch>
          </p:blipFill>
          <p:spPr>
            <a:xfrm>
              <a:off x="2846362" y="1817102"/>
              <a:ext cx="4295288" cy="2433637"/>
            </a:xfrm>
            <a:prstGeom prst="rect">
              <a:avLst/>
            </a:prstGeom>
          </p:spPr>
        </p:pic>
        <p:pic>
          <p:nvPicPr>
            <p:cNvPr id="52" name="图片 51"/>
            <p:cNvPicPr>
              <a:picLocks noChangeAspect="1"/>
            </p:cNvPicPr>
            <p:nvPr/>
          </p:nvPicPr>
          <p:blipFill>
            <a:blip r:embed="rId6"/>
            <a:stretch>
              <a:fillRect/>
            </a:stretch>
          </p:blipFill>
          <p:spPr>
            <a:xfrm>
              <a:off x="529978" y="1168722"/>
              <a:ext cx="4037131" cy="2161741"/>
            </a:xfrm>
            <a:prstGeom prst="rect">
              <a:avLst/>
            </a:prstGeom>
          </p:spPr>
        </p:pic>
        <p:sp>
          <p:nvSpPr>
            <p:cNvPr id="53" name="矩形 52"/>
            <p:cNvSpPr/>
            <p:nvPr/>
          </p:nvSpPr>
          <p:spPr>
            <a:xfrm>
              <a:off x="587515" y="4893135"/>
              <a:ext cx="6719908" cy="523220"/>
            </a:xfrm>
            <a:prstGeom prst="rect">
              <a:avLst/>
            </a:prstGeom>
          </p:spPr>
          <p:txBody>
            <a:bodyPr wrap="square">
              <a:spAutoFit/>
            </a:bodyPr>
            <a:lstStyle/>
            <a:p>
              <a:r>
                <a:rPr lang="en-US" sz="1400" dirty="0">
                  <a:latin typeface="Times New Roman" panose="02020603050405020304" pitchFamily="18" charset="0"/>
                  <a:ea typeface="Microsoft JhengHei UI Light" panose="020B0304030504040204" pitchFamily="34" charset="-122"/>
                  <a:cs typeface="Times New Roman" panose="02020603050405020304" pitchFamily="18" charset="0"/>
                </a:rPr>
                <a:t>[Ref] C. Zhang et al. Energy-efficient </a:t>
              </a:r>
              <a:r>
                <a:rPr lang="en-US" sz="1400" dirty="0" err="1">
                  <a:latin typeface="Times New Roman" panose="02020603050405020304" pitchFamily="18" charset="0"/>
                  <a:ea typeface="Microsoft JhengHei UI Light" panose="020B0304030504040204" pitchFamily="34" charset="-122"/>
                  <a:cs typeface="Times New Roman" panose="02020603050405020304" pitchFamily="18" charset="0"/>
                </a:rPr>
                <a:t>cnn</a:t>
              </a:r>
              <a:r>
                <a:rPr lang="en-US" sz="1400" dirty="0">
                  <a:latin typeface="Times New Roman" panose="02020603050405020304" pitchFamily="18" charset="0"/>
                  <a:ea typeface="Microsoft JhengHei UI Light" panose="020B0304030504040204" pitchFamily="34" charset="-122"/>
                  <a:cs typeface="Times New Roman" panose="02020603050405020304" pitchFamily="18" charset="0"/>
                </a:rPr>
                <a:t> implementation on a deeply pipelined </a:t>
              </a:r>
              <a:r>
                <a:rPr lang="en-US" sz="1400" dirty="0" err="1">
                  <a:latin typeface="Times New Roman" panose="02020603050405020304" pitchFamily="18" charset="0"/>
                  <a:ea typeface="Microsoft JhengHei UI Light" panose="020B0304030504040204" pitchFamily="34" charset="-122"/>
                  <a:cs typeface="Times New Roman" panose="02020603050405020304" pitchFamily="18" charset="0"/>
                </a:rPr>
                <a:t>fpga</a:t>
              </a:r>
              <a:r>
                <a:rPr lang="en-US" sz="1400" dirty="0">
                  <a:latin typeface="Times New Roman" panose="02020603050405020304" pitchFamily="18" charset="0"/>
                  <a:ea typeface="Microsoft JhengHei UI Light" panose="020B0304030504040204" pitchFamily="34" charset="-122"/>
                  <a:cs typeface="Times New Roman" panose="02020603050405020304" pitchFamily="18" charset="0"/>
                </a:rPr>
                <a:t> cluster. In Proc. of ISLPED, pages 326–331, 2016.</a:t>
              </a:r>
            </a:p>
          </p:txBody>
        </p:sp>
        <p:sp>
          <p:nvSpPr>
            <p:cNvPr id="54" name="文本框 53"/>
            <p:cNvSpPr txBox="1"/>
            <p:nvPr/>
          </p:nvSpPr>
          <p:spPr>
            <a:xfrm>
              <a:off x="4417728" y="1032190"/>
              <a:ext cx="2571832" cy="461665"/>
            </a:xfrm>
            <a:prstGeom prst="rect">
              <a:avLst/>
            </a:prstGeom>
            <a:noFill/>
          </p:spPr>
          <p:txBody>
            <a:bodyPr wrap="square" rtlCol="0">
              <a:spAutoFit/>
            </a:bodyPr>
            <a:lstStyle/>
            <a:p>
              <a:pPr algn="ctr">
                <a:buSzPct val="60000"/>
              </a:pPr>
              <a:r>
                <a:rPr lang="en-US" sz="2400" b="1" dirty="0">
                  <a:solidFill>
                    <a:srgbClr val="0070C0"/>
                  </a:solidFill>
                  <a:latin typeface="Times New Roman" panose="02020603050405020304" pitchFamily="18" charset="0"/>
                  <a:ea typeface="+mj-ea"/>
                  <a:cs typeface="Times New Roman" panose="02020603050405020304" pitchFamily="18" charset="0"/>
                </a:rPr>
                <a:t>P</a:t>
              </a:r>
              <a:r>
                <a:rPr lang="en-US" altLang="zh-CN" sz="2400" b="1" dirty="0">
                  <a:solidFill>
                    <a:srgbClr val="0070C0"/>
                  </a:solidFill>
                  <a:latin typeface="Times New Roman" panose="02020603050405020304" pitchFamily="18" charset="0"/>
                  <a:ea typeface="+mj-ea"/>
                  <a:cs typeface="Times New Roman" panose="02020603050405020304" pitchFamily="18" charset="0"/>
                </a:rPr>
                <a:t>ipelined FPGAs</a:t>
              </a:r>
              <a:endParaRPr lang="en-US" sz="2400" b="1" dirty="0">
                <a:solidFill>
                  <a:srgbClr val="0070C0"/>
                </a:solidFill>
                <a:latin typeface="Times New Roman" panose="02020603050405020304" pitchFamily="18" charset="0"/>
                <a:ea typeface="+mj-ea"/>
                <a:cs typeface="Times New Roman" panose="02020603050405020304" pitchFamily="18" charset="0"/>
              </a:endParaRPr>
            </a:p>
          </p:txBody>
        </p:sp>
        <p:sp>
          <p:nvSpPr>
            <p:cNvPr id="55" name="文本框 54"/>
            <p:cNvSpPr txBox="1"/>
            <p:nvPr/>
          </p:nvSpPr>
          <p:spPr>
            <a:xfrm>
              <a:off x="994267" y="4159825"/>
              <a:ext cx="5305876" cy="830997"/>
            </a:xfrm>
            <a:prstGeom prst="rect">
              <a:avLst/>
            </a:prstGeom>
            <a:noFill/>
          </p:spPr>
          <p:txBody>
            <a:bodyPr wrap="none" rtlCol="0">
              <a:spAutoFit/>
            </a:bodyPr>
            <a:lstStyle/>
            <a:p>
              <a:r>
                <a:rPr lang="en-US" sz="2400" b="1" i="1" dirty="0">
                  <a:solidFill>
                    <a:srgbClr val="C00000"/>
                  </a:solidFill>
                </a:rPr>
                <a:t>Pipeline</a:t>
              </a:r>
              <a:r>
                <a:rPr lang="en-US" sz="2400" b="1" i="1" dirty="0">
                  <a:solidFill>
                    <a:srgbClr val="C00000"/>
                  </a:solidFill>
                  <a:sym typeface="Wingdings" panose="05000000000000000000" pitchFamily="2" charset="2"/>
                </a:rPr>
                <a:t> High Throughput</a:t>
              </a:r>
            </a:p>
            <a:p>
              <a:r>
                <a:rPr lang="en-US" sz="2400" b="1" i="1" dirty="0">
                  <a:solidFill>
                    <a:srgbClr val="C00000"/>
                  </a:solidFill>
                  <a:sym typeface="Wingdings" panose="05000000000000000000" pitchFamily="2" charset="2"/>
                </a:rPr>
                <a:t>		                 Latency is not improved</a:t>
              </a:r>
              <a:endParaRPr lang="en-US" sz="2400" b="1" i="1" dirty="0">
                <a:solidFill>
                  <a:srgbClr val="C00000"/>
                </a:solidFill>
              </a:endParaRPr>
            </a:p>
          </p:txBody>
        </p:sp>
      </p:grpSp>
      <p:grpSp>
        <p:nvGrpSpPr>
          <p:cNvPr id="56" name="组合 55"/>
          <p:cNvGrpSpPr/>
          <p:nvPr/>
        </p:nvGrpSpPr>
        <p:grpSpPr>
          <a:xfrm>
            <a:off x="5146139" y="2294201"/>
            <a:ext cx="6972230" cy="4506684"/>
            <a:chOff x="660841" y="1469224"/>
            <a:chExt cx="6972230" cy="4506684"/>
          </a:xfrm>
        </p:grpSpPr>
        <p:sp>
          <p:nvSpPr>
            <p:cNvPr id="57" name="矩形 56"/>
            <p:cNvSpPr/>
            <p:nvPr/>
          </p:nvSpPr>
          <p:spPr>
            <a:xfrm>
              <a:off x="660841" y="1469224"/>
              <a:ext cx="6884126" cy="447402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58" name="图片 57"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239" y="1521472"/>
              <a:ext cx="4071967" cy="3005159"/>
            </a:xfrm>
            <a:prstGeom prst="rect">
              <a:avLst/>
            </a:prstGeom>
          </p:spPr>
        </p:pic>
        <p:pic>
          <p:nvPicPr>
            <p:cNvPr id="59" name="图片 58" descr="屏幕剪辑"/>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2904" y="2279177"/>
              <a:ext cx="3240277" cy="2498763"/>
            </a:xfrm>
            <a:prstGeom prst="rect">
              <a:avLst/>
            </a:prstGeom>
          </p:spPr>
        </p:pic>
        <p:sp>
          <p:nvSpPr>
            <p:cNvPr id="60" name="文本框 59"/>
            <p:cNvSpPr txBox="1"/>
            <p:nvPr/>
          </p:nvSpPr>
          <p:spPr>
            <a:xfrm>
              <a:off x="4932207" y="1621479"/>
              <a:ext cx="2571832" cy="461665"/>
            </a:xfrm>
            <a:prstGeom prst="rect">
              <a:avLst/>
            </a:prstGeom>
            <a:noFill/>
          </p:spPr>
          <p:txBody>
            <a:bodyPr wrap="square" rtlCol="0">
              <a:spAutoFit/>
            </a:bodyPr>
            <a:lstStyle/>
            <a:p>
              <a:pPr algn="ctr">
                <a:buSzPct val="60000"/>
              </a:pPr>
              <a:r>
                <a:rPr lang="en-US" sz="2400" b="1" dirty="0">
                  <a:solidFill>
                    <a:srgbClr val="0070C0"/>
                  </a:solidFill>
                  <a:latin typeface="Times New Roman" panose="02020603050405020304" pitchFamily="18" charset="0"/>
                  <a:ea typeface="+mj-ea"/>
                  <a:cs typeface="Times New Roman" panose="02020603050405020304" pitchFamily="18" charset="0"/>
                </a:rPr>
                <a:t>MS B</a:t>
              </a:r>
              <a:r>
                <a:rPr lang="en-US" altLang="zh-CN" sz="2400" b="1" dirty="0">
                  <a:solidFill>
                    <a:srgbClr val="0070C0"/>
                  </a:solidFill>
                  <a:latin typeface="Times New Roman" panose="02020603050405020304" pitchFamily="18" charset="0"/>
                  <a:ea typeface="+mj-ea"/>
                  <a:cs typeface="Times New Roman" panose="02020603050405020304" pitchFamily="18" charset="0"/>
                </a:rPr>
                <a:t>rainwave</a:t>
              </a:r>
              <a:endParaRPr lang="en-US" sz="2400" b="1" dirty="0">
                <a:solidFill>
                  <a:srgbClr val="0070C0"/>
                </a:solidFill>
                <a:latin typeface="Times New Roman" panose="02020603050405020304" pitchFamily="18" charset="0"/>
                <a:ea typeface="+mj-ea"/>
                <a:cs typeface="Times New Roman" panose="02020603050405020304" pitchFamily="18" charset="0"/>
              </a:endParaRPr>
            </a:p>
          </p:txBody>
        </p:sp>
        <p:sp>
          <p:nvSpPr>
            <p:cNvPr id="61" name="文本框 60"/>
            <p:cNvSpPr txBox="1"/>
            <p:nvPr/>
          </p:nvSpPr>
          <p:spPr>
            <a:xfrm>
              <a:off x="660841" y="4704648"/>
              <a:ext cx="6972230" cy="830997"/>
            </a:xfrm>
            <a:prstGeom prst="rect">
              <a:avLst/>
            </a:prstGeom>
            <a:noFill/>
          </p:spPr>
          <p:txBody>
            <a:bodyPr wrap="none" rtlCol="0">
              <a:spAutoFit/>
            </a:bodyPr>
            <a:lstStyle/>
            <a:p>
              <a:r>
                <a:rPr lang="en-US" sz="2400" b="1" i="1" dirty="0">
                  <a:solidFill>
                    <a:srgbClr val="C00000"/>
                  </a:solidFill>
                </a:rPr>
                <a:t>Lock weights to multiple FPGAs </a:t>
              </a:r>
              <a:r>
                <a:rPr lang="en-US" altLang="zh-CN" sz="2400" b="1" i="1" dirty="0">
                  <a:solidFill>
                    <a:srgbClr val="C00000"/>
                  </a:solidFill>
                  <a:sym typeface="Wingdings" panose="05000000000000000000" pitchFamily="2" charset="2"/>
                </a:rPr>
                <a:t> </a:t>
              </a:r>
              <a:r>
                <a:rPr lang="en-US" sz="2400" b="1" i="1" dirty="0">
                  <a:solidFill>
                    <a:srgbClr val="C00000"/>
                  </a:solidFill>
                  <a:sym typeface="Wingdings" panose="05000000000000000000" pitchFamily="2" charset="2"/>
                </a:rPr>
                <a:t>Specific for RNN</a:t>
              </a:r>
            </a:p>
            <a:p>
              <a:r>
                <a:rPr lang="en-US" sz="2400" b="1" i="1" dirty="0">
                  <a:solidFill>
                    <a:srgbClr val="C00000"/>
                  </a:solidFill>
                  <a:sym typeface="Wingdings" panose="05000000000000000000" pitchFamily="2" charset="2"/>
                </a:rPr>
                <a:t>               Not applicable for sharing weights (e.g. CNN)</a:t>
              </a:r>
            </a:p>
          </p:txBody>
        </p:sp>
        <p:sp>
          <p:nvSpPr>
            <p:cNvPr id="62" name="矩形 61"/>
            <p:cNvSpPr/>
            <p:nvPr/>
          </p:nvSpPr>
          <p:spPr>
            <a:xfrm>
              <a:off x="742950" y="5452688"/>
              <a:ext cx="6719908" cy="523220"/>
            </a:xfrm>
            <a:prstGeom prst="rect">
              <a:avLst/>
            </a:prstGeom>
          </p:spPr>
          <p:txBody>
            <a:bodyPr wrap="square">
              <a:spAutoFit/>
            </a:bodyPr>
            <a:lstStyle/>
            <a:p>
              <a:r>
                <a:rPr lang="en-US" sz="1400" dirty="0">
                  <a:latin typeface="Times New Roman" panose="02020603050405020304" pitchFamily="18" charset="0"/>
                  <a:ea typeface="Microsoft JhengHei UI Light" panose="020B0304030504040204" pitchFamily="34" charset="-122"/>
                  <a:cs typeface="Times New Roman" panose="02020603050405020304" pitchFamily="18" charset="0"/>
                </a:rPr>
                <a:t>[Ref] Eric Chung, et al. Serving DNNs in Real Time at Datacenter Scale with Project Brainwave, In IEEE Micro, 2018</a:t>
              </a:r>
            </a:p>
          </p:txBody>
        </p:sp>
      </p:grpSp>
      <p:sp>
        <p:nvSpPr>
          <p:cNvPr id="63" name="标题 2"/>
          <p:cNvSpPr txBox="1">
            <a:spLocks/>
          </p:cNvSpPr>
          <p:nvPr/>
        </p:nvSpPr>
        <p:spPr>
          <a:xfrm>
            <a:off x="419099" y="207129"/>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Existing Implementations</a:t>
            </a:r>
          </a:p>
        </p:txBody>
      </p:sp>
    </p:spTree>
    <p:extLst>
      <p:ext uri="{BB962C8B-B14F-4D97-AF65-F5344CB8AC3E}">
        <p14:creationId xmlns:p14="http://schemas.microsoft.com/office/powerpoint/2010/main" val="186037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1000"/>
                                        <p:tgtEl>
                                          <p:spTgt spid="56"/>
                                        </p:tgtEl>
                                      </p:cBhvr>
                                    </p:animEffect>
                                    <p:anim calcmode="lin" valueType="num">
                                      <p:cBhvr>
                                        <p:cTn id="15" dur="1000" fill="hold"/>
                                        <p:tgtEl>
                                          <p:spTgt spid="56"/>
                                        </p:tgtEl>
                                        <p:attrNameLst>
                                          <p:attrName>ppt_x</p:attrName>
                                        </p:attrNameLst>
                                      </p:cBhvr>
                                      <p:tavLst>
                                        <p:tav tm="0">
                                          <p:val>
                                            <p:strVal val="#ppt_x"/>
                                          </p:val>
                                        </p:tav>
                                        <p:tav tm="100000">
                                          <p:val>
                                            <p:strVal val="#ppt_x"/>
                                          </p:val>
                                        </p:tav>
                                      </p:tavLst>
                                    </p:anim>
                                    <p:anim calcmode="lin" valueType="num">
                                      <p:cBhvr>
                                        <p:cTn id="1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txBox="1">
            <a:spLocks/>
          </p:cNvSpPr>
          <p:nvPr/>
        </p:nvSpPr>
        <p:spPr>
          <a:xfrm>
            <a:off x="419099" y="-70189"/>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XFER: Architecture and Motivation</a:t>
            </a:r>
          </a:p>
        </p:txBody>
      </p:sp>
      <p:grpSp>
        <p:nvGrpSpPr>
          <p:cNvPr id="11" name="组合 10"/>
          <p:cNvGrpSpPr/>
          <p:nvPr/>
        </p:nvGrpSpPr>
        <p:grpSpPr>
          <a:xfrm>
            <a:off x="1097695" y="1187562"/>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958737" y="1699536"/>
              <a:ext cx="1080745" cy="461665"/>
            </a:xfrm>
            <a:prstGeom prst="rect">
              <a:avLst/>
            </a:prstGeom>
            <a:noFill/>
          </p:spPr>
          <p:txBody>
            <a:bodyPr wrap="none" rtlCol="0">
              <a:spAutoFit/>
            </a:bodyPr>
            <a:lstStyle/>
            <a:p>
              <a:r>
                <a:rPr lang="en-US" altLang="zh-CN" sz="2400" dirty="0"/>
                <a:t>FPGA 1</a:t>
              </a:r>
              <a:endParaRPr lang="zh-CN" altLang="en-US" sz="2400" dirty="0"/>
            </a:p>
          </p:txBody>
        </p:sp>
        <p:sp>
          <p:nvSpPr>
            <p:cNvPr id="30" name="文本框 29"/>
            <p:cNvSpPr txBox="1"/>
            <p:nvPr/>
          </p:nvSpPr>
          <p:spPr>
            <a:xfrm>
              <a:off x="8447314" y="1681442"/>
              <a:ext cx="1080745" cy="461665"/>
            </a:xfrm>
            <a:prstGeom prst="rect">
              <a:avLst/>
            </a:prstGeom>
            <a:noFill/>
          </p:spPr>
          <p:txBody>
            <a:bodyPr wrap="none" rtlCol="0">
              <a:spAutoFit/>
            </a:bodyPr>
            <a:lstStyle/>
            <a:p>
              <a:r>
                <a:rPr lang="en-US" altLang="zh-CN" sz="2400" dirty="0"/>
                <a:t>FPGA 2</a:t>
              </a:r>
              <a:endParaRPr lang="zh-CN" altLang="en-US" sz="2400" dirty="0"/>
            </a:p>
          </p:txBody>
        </p:sp>
      </p:grpSp>
      <p:grpSp>
        <p:nvGrpSpPr>
          <p:cNvPr id="9" name="组合 8"/>
          <p:cNvGrpSpPr/>
          <p:nvPr/>
        </p:nvGrpSpPr>
        <p:grpSpPr>
          <a:xfrm>
            <a:off x="537219" y="4192495"/>
            <a:ext cx="5741570" cy="2262158"/>
            <a:chOff x="537219" y="4469813"/>
            <a:chExt cx="5741570" cy="2262158"/>
          </a:xfrm>
        </p:grpSpPr>
        <p:sp>
          <p:nvSpPr>
            <p:cNvPr id="31" name="文本框 30"/>
            <p:cNvSpPr txBox="1"/>
            <p:nvPr/>
          </p:nvSpPr>
          <p:spPr>
            <a:xfrm>
              <a:off x="537219" y="4869923"/>
              <a:ext cx="5741570" cy="1862048"/>
            </a:xfrm>
            <a:prstGeom prst="rect">
              <a:avLst/>
            </a:prstGeom>
            <a:noFill/>
            <a:ln>
              <a:solidFill>
                <a:schemeClr val="tx1"/>
              </a:solidFill>
            </a:ln>
          </p:spPr>
          <p:txBody>
            <a:bodyPr wrap="square" rtlCol="0">
              <a:spAutoFit/>
            </a:bodyPr>
            <a:lstStyle/>
            <a:p>
              <a:pPr marL="342900" indent="-342900" algn="just">
                <a:spcBef>
                  <a:spcPts val="1800"/>
                </a:spcBef>
                <a:buFont typeface="Arial" panose="020B0604020202020204" pitchFamily="34" charset="0"/>
                <a:buChar char="•"/>
              </a:pPr>
              <a:r>
                <a:rPr lang="en-US" altLang="zh-CN" sz="2000" dirty="0"/>
                <a:t>Different </a:t>
              </a:r>
              <a:r>
                <a:rPr lang="en-US" altLang="zh-CN" sz="2000" b="1" dirty="0">
                  <a:solidFill>
                    <a:srgbClr val="C00000"/>
                  </a:solidFill>
                </a:rPr>
                <a:t>clock domains </a:t>
              </a:r>
              <a:r>
                <a:rPr lang="en-US" altLang="zh-CN" sz="2000" dirty="0"/>
                <a:t>for computation (</a:t>
              </a:r>
              <a:r>
                <a:rPr lang="en-US" altLang="zh-CN" sz="2000" b="1" dirty="0">
                  <a:solidFill>
                    <a:schemeClr val="accent1"/>
                  </a:solidFill>
                </a:rPr>
                <a:t>low</a:t>
              </a:r>
              <a:r>
                <a:rPr lang="en-US" altLang="zh-CN" sz="2000" dirty="0"/>
                <a:t>) and communication (</a:t>
              </a:r>
              <a:r>
                <a:rPr lang="en-US" altLang="zh-CN" sz="2000" b="1" dirty="0">
                  <a:solidFill>
                    <a:schemeClr val="accent1"/>
                  </a:solidFill>
                </a:rPr>
                <a:t>high</a:t>
              </a:r>
              <a:r>
                <a:rPr lang="en-US" altLang="zh-CN" sz="2000" dirty="0"/>
                <a:t>)</a:t>
              </a:r>
            </a:p>
            <a:p>
              <a:pPr marL="342900" indent="-342900" algn="just">
                <a:spcBef>
                  <a:spcPts val="1800"/>
                </a:spcBef>
                <a:buFont typeface="Arial" panose="020B0604020202020204" pitchFamily="34" charset="0"/>
                <a:buChar char="•"/>
              </a:pPr>
              <a:r>
                <a:rPr lang="en-US" altLang="zh-CN" sz="2000" dirty="0"/>
                <a:t>Communication </a:t>
              </a:r>
              <a:r>
                <a:rPr lang="en-US" altLang="zh-CN" sz="2000" b="1" dirty="0">
                  <a:solidFill>
                    <a:srgbClr val="C00000"/>
                  </a:solidFill>
                </a:rPr>
                <a:t>not go through Off-Chip Memory</a:t>
              </a:r>
              <a:r>
                <a:rPr lang="en-US" altLang="zh-CN" sz="2000" dirty="0"/>
                <a:t>, but </a:t>
              </a:r>
              <a:r>
                <a:rPr lang="en-US" altLang="zh-CN" sz="2000" b="1" dirty="0">
                  <a:solidFill>
                    <a:schemeClr val="accent1"/>
                  </a:solidFill>
                </a:rPr>
                <a:t>directly switch between on-chip buffers</a:t>
              </a:r>
            </a:p>
            <a:p>
              <a:pPr algn="just"/>
              <a:endParaRPr lang="en-US" altLang="zh-CN" sz="2000" b="1" dirty="0">
                <a:solidFill>
                  <a:schemeClr val="accent1"/>
                </a:solidFill>
              </a:endParaRPr>
            </a:p>
          </p:txBody>
        </p:sp>
        <p:sp>
          <p:nvSpPr>
            <p:cNvPr id="32" name="Rectangle 52">
              <a:extLst>
                <a:ext uri="{FF2B5EF4-FFF2-40B4-BE49-F238E27FC236}">
                  <a16:creationId xmlns:a16="http://schemas.microsoft.com/office/drawing/2014/main" id="{597B2674-6F4E-4F77-B708-1CA82EB25C25}"/>
                </a:ext>
              </a:extLst>
            </p:cNvPr>
            <p:cNvSpPr/>
            <p:nvPr/>
          </p:nvSpPr>
          <p:spPr>
            <a:xfrm>
              <a:off x="537219" y="4469813"/>
              <a:ext cx="952505"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Feature</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533161" y="4220545"/>
            <a:ext cx="5553409" cy="2242472"/>
            <a:chOff x="6533161" y="4497863"/>
            <a:chExt cx="5553409" cy="2242472"/>
          </a:xfrm>
        </p:grpSpPr>
        <p:pic>
          <p:nvPicPr>
            <p:cNvPr id="27" name="图片 2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161" y="4902613"/>
              <a:ext cx="5553409" cy="1837722"/>
            </a:xfrm>
            <a:prstGeom prst="rect">
              <a:avLst/>
            </a:prstGeom>
            <a:ln>
              <a:solidFill>
                <a:schemeClr val="tx1"/>
              </a:solidFill>
            </a:ln>
          </p:spPr>
        </p:pic>
        <p:sp>
          <p:nvSpPr>
            <p:cNvPr id="38" name="Rectangle 52">
              <a:extLst>
                <a:ext uri="{FF2B5EF4-FFF2-40B4-BE49-F238E27FC236}">
                  <a16:creationId xmlns:a16="http://schemas.microsoft.com/office/drawing/2014/main" id="{597B2674-6F4E-4F77-B708-1CA82EB25C25}"/>
                </a:ext>
              </a:extLst>
            </p:cNvPr>
            <p:cNvSpPr/>
            <p:nvPr/>
          </p:nvSpPr>
          <p:spPr>
            <a:xfrm>
              <a:off x="6533161" y="4497863"/>
              <a:ext cx="2501006" cy="400110"/>
            </a:xfrm>
            <a:prstGeom prst="rect">
              <a:avLst/>
            </a:prstGeom>
            <a:solidFill>
              <a:schemeClr val="tx1"/>
            </a:solidFill>
            <a:scene3d>
              <a:camera prst="orthographicFront"/>
              <a:lightRig rig="threePt" dir="t"/>
            </a:scene3d>
            <a:sp3d>
              <a:bevelT/>
            </a:sp3d>
          </p:spPr>
          <p:txBody>
            <a:bodyPr wrap="none">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Results &amp; Motivations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2384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txBox="1">
            <a:spLocks/>
          </p:cNvSpPr>
          <p:nvPr/>
        </p:nvSpPr>
        <p:spPr>
          <a:xfrm>
            <a:off x="419099" y="11992"/>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Performance on Single FPGA bounded by Limited Resource</a:t>
            </a:r>
          </a:p>
        </p:txBody>
      </p:sp>
      <p:grpSp>
        <p:nvGrpSpPr>
          <p:cNvPr id="4" name="组合 3"/>
          <p:cNvGrpSpPr/>
          <p:nvPr/>
        </p:nvGrpSpPr>
        <p:grpSpPr>
          <a:xfrm>
            <a:off x="1062628" y="1269743"/>
            <a:ext cx="10241535" cy="2788580"/>
            <a:chOff x="1097695" y="1464880"/>
            <a:chExt cx="10241535" cy="2788580"/>
          </a:xfrm>
        </p:grpSpPr>
        <p:grpSp>
          <p:nvGrpSpPr>
            <p:cNvPr id="11" name="组合 10"/>
            <p:cNvGrpSpPr/>
            <p:nvPr/>
          </p:nvGrpSpPr>
          <p:grpSpPr>
            <a:xfrm>
              <a:off x="1097695" y="1464880"/>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3931" y="1699536"/>
                <a:ext cx="1080745" cy="461665"/>
              </a:xfrm>
              <a:prstGeom prst="rect">
                <a:avLst/>
              </a:prstGeom>
              <a:noFill/>
            </p:spPr>
            <p:txBody>
              <a:bodyPr wrap="none" rtlCol="0">
                <a:spAutoFit/>
              </a:bodyPr>
              <a:lstStyle/>
              <a:p>
                <a:r>
                  <a:rPr lang="en-US" altLang="zh-CN" sz="2400" dirty="0"/>
                  <a:t>FPGA 1</a:t>
                </a:r>
                <a:endParaRPr lang="zh-CN" altLang="en-US" sz="2400" dirty="0"/>
              </a:p>
            </p:txBody>
          </p:sp>
          <p:sp>
            <p:nvSpPr>
              <p:cNvPr id="30" name="文本框 29"/>
              <p:cNvSpPr txBox="1"/>
              <p:nvPr/>
            </p:nvSpPr>
            <p:spPr>
              <a:xfrm>
                <a:off x="8447314" y="1681442"/>
                <a:ext cx="1080745" cy="461665"/>
              </a:xfrm>
              <a:prstGeom prst="rect">
                <a:avLst/>
              </a:prstGeom>
              <a:noFill/>
            </p:spPr>
            <p:txBody>
              <a:bodyPr wrap="none" rtlCol="0">
                <a:spAutoFit/>
              </a:bodyPr>
              <a:lstStyle/>
              <a:p>
                <a:r>
                  <a:rPr lang="en-US" altLang="zh-CN" sz="2400" dirty="0"/>
                  <a:t>FPGA 2</a:t>
                </a:r>
                <a:endParaRPr lang="zh-CN" altLang="en-US" sz="2400" dirty="0"/>
              </a:p>
            </p:txBody>
          </p:sp>
        </p:grpSp>
        <p:sp>
          <p:nvSpPr>
            <p:cNvPr id="2" name="矩形 1"/>
            <p:cNvSpPr/>
            <p:nvPr/>
          </p:nvSpPr>
          <p:spPr>
            <a:xfrm>
              <a:off x="3952185" y="1464880"/>
              <a:ext cx="7387045" cy="27885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646" name="组合 645"/>
          <p:cNvGrpSpPr/>
          <p:nvPr/>
        </p:nvGrpSpPr>
        <p:grpSpPr>
          <a:xfrm>
            <a:off x="6114143" y="1608743"/>
            <a:ext cx="842962" cy="892494"/>
            <a:chOff x="3284622" y="4165603"/>
            <a:chExt cx="842962" cy="892494"/>
          </a:xfrm>
        </p:grpSpPr>
        <p:sp>
          <p:nvSpPr>
            <p:cNvPr id="647" name="矩形 64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48" name="矩形 647"/>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9" name="矩形 648"/>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0" name="矩形 649"/>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1" name="矩形 650"/>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2" name="矩形 65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3" name="矩形 65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4" name="矩形 653"/>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5" name="矩形 654"/>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6" name="矩形 655"/>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7" name="矩形 656"/>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8" name="矩形 65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9" name="矩形 65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0" name="矩形 659"/>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1" name="矩形 660"/>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2" name="矩形 661"/>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3" name="矩形 662"/>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4" name="矩形 66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5" name="矩形 66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6" name="矩形 66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7" name="矩形 66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8" name="矩形 66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9" name="矩形 66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0" name="矩形 66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1" name="矩形 67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2" name="矩形 67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3" name="矩形 67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4" name="矩形 67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5" name="矩形 67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6" name="矩形 67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7" name="矩形 67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8" name="矩形 67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9" name="矩形 67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0" name="矩形 67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1" name="矩形 68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2" name="矩形 68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3" name="矩形 68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491" name="组合 490"/>
          <p:cNvGrpSpPr/>
          <p:nvPr/>
        </p:nvGrpSpPr>
        <p:grpSpPr>
          <a:xfrm>
            <a:off x="5859886" y="1854523"/>
            <a:ext cx="842962" cy="892494"/>
            <a:chOff x="3284622" y="4165603"/>
            <a:chExt cx="842962" cy="892494"/>
          </a:xfrm>
        </p:grpSpPr>
        <p:sp>
          <p:nvSpPr>
            <p:cNvPr id="492" name="矩形 491"/>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3" name="矩形 492"/>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4" name="矩形 493"/>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5" name="矩形 494"/>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6" name="矩形 495"/>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7" name="矩形 496"/>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8" name="矩形 497"/>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9" name="矩形 498"/>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0" name="矩形 499"/>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1" name="矩形 500"/>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2" name="矩形 501"/>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3" name="矩形 502"/>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4" name="矩形 503"/>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5" name="矩形 504"/>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6" name="矩形 505"/>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7" name="矩形 506"/>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8" name="矩形 507"/>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9" name="矩形 508"/>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0" name="矩形 509"/>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1" name="矩形 510"/>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2" name="矩形 511"/>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3" name="矩形 512"/>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4" name="矩形 513"/>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5" name="矩形 514"/>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6" name="矩形 515"/>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7" name="矩形 516"/>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8" name="矩形 517"/>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9" name="矩形 518"/>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0" name="矩形 519"/>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1" name="矩形 520"/>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2" name="矩形 521"/>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3" name="矩形 522"/>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4" name="矩形 523"/>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5" name="矩形 524"/>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6" name="矩形 525"/>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7" name="矩形 526"/>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8" name="矩形 527"/>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29" name="组合 528"/>
          <p:cNvGrpSpPr/>
          <p:nvPr/>
        </p:nvGrpSpPr>
        <p:grpSpPr>
          <a:xfrm>
            <a:off x="5652073" y="2085470"/>
            <a:ext cx="842962" cy="892494"/>
            <a:chOff x="235744" y="4450556"/>
            <a:chExt cx="842962" cy="892494"/>
          </a:xfrm>
        </p:grpSpPr>
        <p:sp>
          <p:nvSpPr>
            <p:cNvPr id="530" name="矩形 529"/>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31" name="组合 530"/>
            <p:cNvGrpSpPr/>
            <p:nvPr/>
          </p:nvGrpSpPr>
          <p:grpSpPr>
            <a:xfrm>
              <a:off x="265391" y="4479560"/>
              <a:ext cx="787572" cy="833012"/>
              <a:chOff x="837183" y="4500991"/>
              <a:chExt cx="787572" cy="833012"/>
            </a:xfrm>
          </p:grpSpPr>
          <p:sp>
            <p:nvSpPr>
              <p:cNvPr id="532" name="矩形 531"/>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3" name="矩形 532"/>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4" name="矩形 533"/>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5" name="矩形 534"/>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6" name="矩形 535"/>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7" name="矩形 536"/>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8" name="矩形 537"/>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39" name="矩形 538"/>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0" name="矩形 539"/>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1" name="矩形 540"/>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2" name="矩形 541"/>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3" name="矩形 542"/>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4" name="矩形 543"/>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5" name="矩形 544"/>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6" name="矩形 545"/>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7" name="矩形 546"/>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8" name="矩形 547"/>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9" name="矩形 548"/>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0" name="矩形 549"/>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1" name="矩形 550"/>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2" name="矩形 551"/>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3" name="矩形 552"/>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4" name="矩形 553"/>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5" name="矩形 554"/>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6" name="矩形 555"/>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7" name="矩形 556"/>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8" name="矩形 557"/>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9" name="矩形 558"/>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0" name="矩形 559"/>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1" name="矩形 560"/>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2" name="矩形 561"/>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3" name="矩形 562"/>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4" name="矩形 563"/>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5" name="矩形 564"/>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6" name="矩形 565"/>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7" name="矩形 566"/>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568" name="组合 567"/>
          <p:cNvGrpSpPr/>
          <p:nvPr/>
        </p:nvGrpSpPr>
        <p:grpSpPr>
          <a:xfrm>
            <a:off x="5389357" y="2314811"/>
            <a:ext cx="842962" cy="892494"/>
            <a:chOff x="235744" y="4450556"/>
            <a:chExt cx="842962" cy="892494"/>
          </a:xfrm>
        </p:grpSpPr>
        <p:sp>
          <p:nvSpPr>
            <p:cNvPr id="569" name="矩形 568"/>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70" name="组合 569"/>
            <p:cNvGrpSpPr/>
            <p:nvPr/>
          </p:nvGrpSpPr>
          <p:grpSpPr>
            <a:xfrm>
              <a:off x="265391" y="4479560"/>
              <a:ext cx="787572" cy="833012"/>
              <a:chOff x="837183" y="4500991"/>
              <a:chExt cx="787572" cy="833012"/>
            </a:xfrm>
          </p:grpSpPr>
          <p:sp>
            <p:nvSpPr>
              <p:cNvPr id="571" name="矩形 570"/>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2" name="矩形 571"/>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3" name="矩形 572"/>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4" name="矩形 573"/>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5" name="矩形 574"/>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6" name="矩形 575"/>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7" name="矩形 576"/>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8" name="矩形 577"/>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9" name="矩形 578"/>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0" name="矩形 579"/>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1" name="矩形 580"/>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2" name="矩形 581"/>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3" name="矩形 582"/>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4" name="矩形 583"/>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5" name="矩形 584"/>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6" name="矩形 585"/>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7" name="矩形 586"/>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8" name="矩形 587"/>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9" name="矩形 588"/>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0" name="矩形 589"/>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1" name="矩形 590"/>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2" name="矩形 591"/>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3" name="矩形 592"/>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4" name="矩形 593"/>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5" name="矩形 594"/>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6" name="矩形 595"/>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7" name="矩形 596"/>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8" name="矩形 597"/>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99" name="矩形 598"/>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0" name="矩形 599"/>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1" name="矩形 600"/>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2" name="矩形 601"/>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3" name="矩形 602"/>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4" name="矩形 603"/>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5" name="矩形 604"/>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06" name="矩形 605"/>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607" name="组合 606"/>
          <p:cNvGrpSpPr/>
          <p:nvPr/>
        </p:nvGrpSpPr>
        <p:grpSpPr>
          <a:xfrm>
            <a:off x="5167211" y="2518362"/>
            <a:ext cx="842962" cy="892494"/>
            <a:chOff x="235744" y="4450556"/>
            <a:chExt cx="842962" cy="892494"/>
          </a:xfrm>
        </p:grpSpPr>
        <p:sp>
          <p:nvSpPr>
            <p:cNvPr id="608" name="矩形 607"/>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609" name="组合 608"/>
            <p:cNvGrpSpPr/>
            <p:nvPr/>
          </p:nvGrpSpPr>
          <p:grpSpPr>
            <a:xfrm>
              <a:off x="265391" y="4479560"/>
              <a:ext cx="787572" cy="833012"/>
              <a:chOff x="837183" y="4500991"/>
              <a:chExt cx="787572" cy="833012"/>
            </a:xfrm>
          </p:grpSpPr>
          <p:sp>
            <p:nvSpPr>
              <p:cNvPr id="610" name="矩形 609"/>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1" name="矩形 610"/>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2" name="矩形 611"/>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3" name="矩形 612"/>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4" name="矩形 613"/>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5" name="矩形 614"/>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6" name="矩形 615"/>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7" name="矩形 616"/>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8" name="矩形 617"/>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19" name="矩形 618"/>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0" name="矩形 619"/>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1" name="矩形 620"/>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2" name="矩形 621"/>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3" name="矩形 622"/>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4" name="矩形 623"/>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5" name="矩形 624"/>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6" name="矩形 625"/>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7" name="矩形 626"/>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8" name="矩形 627"/>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9" name="矩形 628"/>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0" name="矩形 629"/>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1" name="矩形 630"/>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2" name="矩形 631"/>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3" name="矩形 632"/>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4" name="矩形 633"/>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5" name="矩形 634"/>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6" name="矩形 635"/>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7" name="矩形 636"/>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8" name="矩形 637"/>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9" name="矩形 638"/>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0" name="矩形 639"/>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1" name="矩形 640"/>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2" name="矩形 641"/>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3" name="矩形 642"/>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4" name="矩形 643"/>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5" name="矩形 644"/>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773" name="文本框 772"/>
          <p:cNvSpPr txBox="1"/>
          <p:nvPr/>
        </p:nvSpPr>
        <p:spPr>
          <a:xfrm>
            <a:off x="5779836" y="3459828"/>
            <a:ext cx="665567" cy="461665"/>
          </a:xfrm>
          <a:prstGeom prst="rect">
            <a:avLst/>
          </a:prstGeom>
          <a:noFill/>
        </p:spPr>
        <p:txBody>
          <a:bodyPr wrap="none" rtlCol="0">
            <a:spAutoFit/>
          </a:bodyPr>
          <a:lstStyle/>
          <a:p>
            <a:r>
              <a:rPr lang="en-US" altLang="zh-CN" sz="2400" dirty="0"/>
              <a:t>IFM</a:t>
            </a:r>
            <a:endParaRPr lang="zh-CN" altLang="en-US" sz="2400" dirty="0"/>
          </a:p>
        </p:txBody>
      </p:sp>
      <p:sp>
        <p:nvSpPr>
          <p:cNvPr id="774" name="文本框 773"/>
          <p:cNvSpPr txBox="1"/>
          <p:nvPr/>
        </p:nvSpPr>
        <p:spPr>
          <a:xfrm>
            <a:off x="8114955" y="3421857"/>
            <a:ext cx="1198020" cy="461665"/>
          </a:xfrm>
          <a:prstGeom prst="rect">
            <a:avLst/>
          </a:prstGeom>
          <a:noFill/>
        </p:spPr>
        <p:txBody>
          <a:bodyPr wrap="none" rtlCol="0">
            <a:spAutoFit/>
          </a:bodyPr>
          <a:lstStyle/>
          <a:p>
            <a:r>
              <a:rPr lang="en-US" altLang="zh-CN" sz="2400" dirty="0"/>
              <a:t>Weights</a:t>
            </a:r>
            <a:endParaRPr lang="zh-CN" altLang="en-US" sz="2400" dirty="0"/>
          </a:p>
        </p:txBody>
      </p:sp>
      <p:sp>
        <p:nvSpPr>
          <p:cNvPr id="775" name="文本框 774"/>
          <p:cNvSpPr txBox="1"/>
          <p:nvPr/>
        </p:nvSpPr>
        <p:spPr>
          <a:xfrm>
            <a:off x="10428170" y="3421857"/>
            <a:ext cx="792205" cy="461665"/>
          </a:xfrm>
          <a:prstGeom prst="rect">
            <a:avLst/>
          </a:prstGeom>
          <a:noFill/>
        </p:spPr>
        <p:txBody>
          <a:bodyPr wrap="none" rtlCol="0">
            <a:spAutoFit/>
          </a:bodyPr>
          <a:lstStyle/>
          <a:p>
            <a:r>
              <a:rPr lang="en-US" altLang="zh-CN" sz="2400" dirty="0"/>
              <a:t>OFM</a:t>
            </a:r>
            <a:endParaRPr lang="zh-CN" altLang="en-US" sz="2400" dirty="0"/>
          </a:p>
        </p:txBody>
      </p:sp>
      <p:grpSp>
        <p:nvGrpSpPr>
          <p:cNvPr id="776" name="组合 775"/>
          <p:cNvGrpSpPr/>
          <p:nvPr/>
        </p:nvGrpSpPr>
        <p:grpSpPr>
          <a:xfrm>
            <a:off x="7726637" y="2110918"/>
            <a:ext cx="473075" cy="435063"/>
            <a:chOff x="2216150" y="4677866"/>
            <a:chExt cx="473075" cy="435063"/>
          </a:xfrm>
        </p:grpSpPr>
        <p:sp>
          <p:nvSpPr>
            <p:cNvPr id="777" name="矩形 776"/>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78" name="矩形 777"/>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9" name="矩形 778"/>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0" name="矩形 779"/>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1" name="矩形 780"/>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2" name="矩形 781"/>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3" name="矩形 782"/>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4" name="矩形 783"/>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5" name="矩形 784"/>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86" name="矩形 785"/>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87" name="组合 786"/>
          <p:cNvGrpSpPr/>
          <p:nvPr/>
        </p:nvGrpSpPr>
        <p:grpSpPr>
          <a:xfrm>
            <a:off x="7597907" y="2218654"/>
            <a:ext cx="473075" cy="435063"/>
            <a:chOff x="2216150" y="4677866"/>
            <a:chExt cx="473075" cy="435063"/>
          </a:xfrm>
        </p:grpSpPr>
        <p:sp>
          <p:nvSpPr>
            <p:cNvPr id="788" name="矩形 787"/>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89" name="矩形 788"/>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0" name="矩形 789"/>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1" name="矩形 790"/>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2" name="矩形 791"/>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3" name="矩形 792"/>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4" name="矩形 793"/>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5" name="矩形 79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6" name="矩形 79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97" name="矩形 79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98" name="组合 797"/>
          <p:cNvGrpSpPr/>
          <p:nvPr/>
        </p:nvGrpSpPr>
        <p:grpSpPr>
          <a:xfrm>
            <a:off x="7469177" y="2318676"/>
            <a:ext cx="473075" cy="435063"/>
            <a:chOff x="2216150" y="4677866"/>
            <a:chExt cx="473075" cy="435063"/>
          </a:xfrm>
        </p:grpSpPr>
        <p:sp>
          <p:nvSpPr>
            <p:cNvPr id="799" name="矩形 79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0" name="矩形 79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1" name="矩形 80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2" name="矩形 80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3" name="矩形 80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4" name="矩形 80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5" name="矩形 80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6" name="矩形 80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7" name="矩形 80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08" name="矩形 80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440" name="组合 439"/>
          <p:cNvGrpSpPr/>
          <p:nvPr/>
        </p:nvGrpSpPr>
        <p:grpSpPr>
          <a:xfrm>
            <a:off x="8346875" y="2124413"/>
            <a:ext cx="473075" cy="435063"/>
            <a:chOff x="2216150" y="4677866"/>
            <a:chExt cx="473075" cy="435063"/>
          </a:xfrm>
        </p:grpSpPr>
        <p:sp>
          <p:nvSpPr>
            <p:cNvPr id="441" name="矩形 44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42" name="矩形 44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3" name="矩形 44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4" name="矩形 44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5" name="矩形 44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6" name="矩形 44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7" name="矩形 44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8" name="矩形 44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49" name="矩形 44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50" name="矩形 44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429" name="组合 428"/>
          <p:cNvGrpSpPr/>
          <p:nvPr/>
        </p:nvGrpSpPr>
        <p:grpSpPr>
          <a:xfrm>
            <a:off x="8218145" y="2232149"/>
            <a:ext cx="473075" cy="435063"/>
            <a:chOff x="2216150" y="4677866"/>
            <a:chExt cx="473075" cy="435063"/>
          </a:xfrm>
        </p:grpSpPr>
        <p:sp>
          <p:nvSpPr>
            <p:cNvPr id="430" name="矩形 42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31" name="矩形 43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2" name="矩形 43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3" name="矩形 43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4" name="矩形 43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5" name="矩形 43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6" name="矩形 43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7" name="矩形 43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8" name="矩形 43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39" name="矩形 43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2" name="组合 11"/>
          <p:cNvGrpSpPr/>
          <p:nvPr/>
        </p:nvGrpSpPr>
        <p:grpSpPr>
          <a:xfrm>
            <a:off x="8089415" y="2332171"/>
            <a:ext cx="473075" cy="435063"/>
            <a:chOff x="2216150" y="4677866"/>
            <a:chExt cx="473075" cy="435063"/>
          </a:xfrm>
        </p:grpSpPr>
        <p:sp>
          <p:nvSpPr>
            <p:cNvPr id="10" name="矩形 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3" name="矩形 39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394" name="矩形 39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395" name="矩形 39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399" name="矩形 398"/>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0" name="矩形 399"/>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1" name="矩形 400"/>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5" name="矩形 40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6" name="矩形 40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407" name="矩形 40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17" name="组合 716"/>
          <p:cNvGrpSpPr/>
          <p:nvPr/>
        </p:nvGrpSpPr>
        <p:grpSpPr>
          <a:xfrm>
            <a:off x="9020812" y="2116207"/>
            <a:ext cx="473075" cy="435063"/>
            <a:chOff x="2460163" y="4778356"/>
            <a:chExt cx="473075" cy="435063"/>
          </a:xfrm>
        </p:grpSpPr>
        <p:sp>
          <p:nvSpPr>
            <p:cNvPr id="707" name="矩形 70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8" name="矩形 70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09" name="矩形 70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0" name="矩形 70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1" name="矩形 71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2" name="矩形 71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3" name="矩形 71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4" name="矩形 71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5" name="矩形 71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16" name="矩形 71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18" name="组合 717"/>
          <p:cNvGrpSpPr/>
          <p:nvPr/>
        </p:nvGrpSpPr>
        <p:grpSpPr>
          <a:xfrm>
            <a:off x="8895224" y="2226252"/>
            <a:ext cx="473075" cy="435063"/>
            <a:chOff x="2460163" y="4778356"/>
            <a:chExt cx="473075" cy="435063"/>
          </a:xfrm>
        </p:grpSpPr>
        <p:sp>
          <p:nvSpPr>
            <p:cNvPr id="719" name="矩形 71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20" name="矩形 71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1" name="矩形 72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2" name="矩形 72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3" name="矩形 72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4" name="矩形 72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5" name="矩形 72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6" name="矩形 72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7" name="矩形 72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28" name="矩形 72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29" name="组合 728"/>
          <p:cNvGrpSpPr/>
          <p:nvPr/>
        </p:nvGrpSpPr>
        <p:grpSpPr>
          <a:xfrm>
            <a:off x="8766619" y="2342192"/>
            <a:ext cx="473075" cy="435063"/>
            <a:chOff x="2460163" y="4778356"/>
            <a:chExt cx="473075" cy="435063"/>
          </a:xfrm>
        </p:grpSpPr>
        <p:sp>
          <p:nvSpPr>
            <p:cNvPr id="730" name="矩形 72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1" name="矩形 73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2" name="矩形 73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3" name="矩形 73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4" name="矩形 73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5" name="矩形 73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6" name="矩形 73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7" name="矩形 73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8" name="矩形 73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39" name="矩形 73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40" name="组合 739"/>
          <p:cNvGrpSpPr/>
          <p:nvPr/>
        </p:nvGrpSpPr>
        <p:grpSpPr>
          <a:xfrm>
            <a:off x="9689753" y="2089873"/>
            <a:ext cx="473075" cy="435063"/>
            <a:chOff x="2460163" y="4778356"/>
            <a:chExt cx="473075" cy="435063"/>
          </a:xfrm>
        </p:grpSpPr>
        <p:sp>
          <p:nvSpPr>
            <p:cNvPr id="741" name="矩形 740"/>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42" name="矩形 741"/>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3" name="矩形 742"/>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4" name="矩形 743"/>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5" name="矩形 744"/>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6" name="矩形 745"/>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7" name="矩形 746"/>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8" name="矩形 747"/>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49" name="矩形 748"/>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0" name="矩形 749"/>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51" name="组合 750"/>
          <p:cNvGrpSpPr/>
          <p:nvPr/>
        </p:nvGrpSpPr>
        <p:grpSpPr>
          <a:xfrm>
            <a:off x="9564165" y="2199918"/>
            <a:ext cx="473075" cy="435063"/>
            <a:chOff x="2460163" y="4778356"/>
            <a:chExt cx="473075" cy="435063"/>
          </a:xfrm>
        </p:grpSpPr>
        <p:sp>
          <p:nvSpPr>
            <p:cNvPr id="752" name="矩形 751"/>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53" name="矩形 752"/>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4" name="矩形 753"/>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5" name="矩形 754"/>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6" name="矩形 755"/>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7" name="矩形 756"/>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8" name="矩形 757"/>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59" name="矩形 758"/>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0" name="矩形 759"/>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1" name="矩形 760"/>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762" name="组合 761"/>
          <p:cNvGrpSpPr/>
          <p:nvPr/>
        </p:nvGrpSpPr>
        <p:grpSpPr>
          <a:xfrm>
            <a:off x="9435560" y="2315858"/>
            <a:ext cx="473075" cy="435063"/>
            <a:chOff x="2460163" y="4778356"/>
            <a:chExt cx="473075" cy="435063"/>
          </a:xfrm>
        </p:grpSpPr>
        <p:sp>
          <p:nvSpPr>
            <p:cNvPr id="763" name="矩形 762"/>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64" name="矩形 763"/>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5" name="矩形 764"/>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6" name="矩形 765"/>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7" name="矩形 766"/>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8" name="矩形 767"/>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69" name="矩形 768"/>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0" name="矩形 769"/>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1" name="矩形 770"/>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772" name="矩形 771"/>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09" name="组合 808"/>
          <p:cNvGrpSpPr/>
          <p:nvPr/>
        </p:nvGrpSpPr>
        <p:grpSpPr>
          <a:xfrm>
            <a:off x="7324027" y="2442408"/>
            <a:ext cx="473075" cy="435063"/>
            <a:chOff x="2216150" y="4677866"/>
            <a:chExt cx="473075" cy="435063"/>
          </a:xfrm>
        </p:grpSpPr>
        <p:sp>
          <p:nvSpPr>
            <p:cNvPr id="810" name="矩形 80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11" name="矩形 81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2" name="矩形 81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3" name="矩形 81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4" name="矩形 81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5" name="矩形 81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6" name="矩形 81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7" name="矩形 81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8" name="矩形 81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19" name="矩形 81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20" name="组合 819"/>
          <p:cNvGrpSpPr/>
          <p:nvPr/>
        </p:nvGrpSpPr>
        <p:grpSpPr>
          <a:xfrm>
            <a:off x="7195297" y="2550144"/>
            <a:ext cx="473075" cy="435063"/>
            <a:chOff x="2216150" y="4677866"/>
            <a:chExt cx="473075" cy="435063"/>
          </a:xfrm>
        </p:grpSpPr>
        <p:sp>
          <p:nvSpPr>
            <p:cNvPr id="821" name="矩形 82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22" name="矩形 82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3" name="矩形 82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4" name="矩形 82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5" name="矩形 82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6" name="矩形 82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7" name="矩形 82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8" name="矩形 82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29" name="矩形 82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0" name="矩形 82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31" name="组合 830"/>
          <p:cNvGrpSpPr/>
          <p:nvPr/>
        </p:nvGrpSpPr>
        <p:grpSpPr>
          <a:xfrm>
            <a:off x="7066567" y="2650166"/>
            <a:ext cx="473075" cy="435063"/>
            <a:chOff x="2216150" y="4677866"/>
            <a:chExt cx="473075" cy="435063"/>
          </a:xfrm>
        </p:grpSpPr>
        <p:sp>
          <p:nvSpPr>
            <p:cNvPr id="832" name="矩形 83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33" name="矩形 83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4" name="矩形 83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5" name="矩形 83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6" name="矩形 83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7" name="矩形 83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8" name="矩形 83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39" name="矩形 83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0" name="矩形 83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1" name="矩形 84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42" name="组合 841"/>
          <p:cNvGrpSpPr/>
          <p:nvPr/>
        </p:nvGrpSpPr>
        <p:grpSpPr>
          <a:xfrm>
            <a:off x="7944265" y="2455903"/>
            <a:ext cx="473075" cy="435063"/>
            <a:chOff x="2216150" y="4677866"/>
            <a:chExt cx="473075" cy="435063"/>
          </a:xfrm>
        </p:grpSpPr>
        <p:sp>
          <p:nvSpPr>
            <p:cNvPr id="843" name="矩形 842"/>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4" name="矩形 843"/>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5" name="矩形 844"/>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6" name="矩形 845"/>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7" name="矩形 846"/>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8" name="矩形 847"/>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49" name="矩形 848"/>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0" name="矩形 849"/>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1" name="矩形 850"/>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2" name="矩形 851"/>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53" name="组合 852"/>
          <p:cNvGrpSpPr/>
          <p:nvPr/>
        </p:nvGrpSpPr>
        <p:grpSpPr>
          <a:xfrm>
            <a:off x="7815535" y="2563639"/>
            <a:ext cx="473075" cy="435063"/>
            <a:chOff x="2216150" y="4677866"/>
            <a:chExt cx="473075" cy="435063"/>
          </a:xfrm>
        </p:grpSpPr>
        <p:sp>
          <p:nvSpPr>
            <p:cNvPr id="854" name="矩形 853"/>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55" name="矩形 854"/>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6" name="矩形 855"/>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7" name="矩形 856"/>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8" name="矩形 857"/>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59" name="矩形 858"/>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0" name="矩形 859"/>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1" name="矩形 860"/>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2" name="矩形 861"/>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3" name="矩形 862"/>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64" name="组合 863"/>
          <p:cNvGrpSpPr/>
          <p:nvPr/>
        </p:nvGrpSpPr>
        <p:grpSpPr>
          <a:xfrm>
            <a:off x="7686805" y="2663661"/>
            <a:ext cx="473075" cy="435063"/>
            <a:chOff x="2216150" y="4677866"/>
            <a:chExt cx="473075" cy="435063"/>
          </a:xfrm>
        </p:grpSpPr>
        <p:sp>
          <p:nvSpPr>
            <p:cNvPr id="865" name="矩形 864"/>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6" name="矩形 865"/>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7" name="矩形 866"/>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8" name="矩形 867"/>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69" name="矩形 868"/>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0" name="矩形 869"/>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1" name="矩形 870"/>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2" name="矩形 871"/>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3" name="矩形 872"/>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4" name="矩形 873"/>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75" name="组合 874"/>
          <p:cNvGrpSpPr/>
          <p:nvPr/>
        </p:nvGrpSpPr>
        <p:grpSpPr>
          <a:xfrm>
            <a:off x="8618202" y="2447697"/>
            <a:ext cx="473075" cy="435063"/>
            <a:chOff x="2460163" y="4778356"/>
            <a:chExt cx="473075" cy="435063"/>
          </a:xfrm>
        </p:grpSpPr>
        <p:sp>
          <p:nvSpPr>
            <p:cNvPr id="876" name="矩形 87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77" name="矩形 87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8" name="矩形 87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79" name="矩形 87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0" name="矩形 87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1" name="矩形 88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2" name="矩形 88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3" name="矩形 88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4" name="矩形 88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5" name="矩形 88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86" name="组合 885"/>
          <p:cNvGrpSpPr/>
          <p:nvPr/>
        </p:nvGrpSpPr>
        <p:grpSpPr>
          <a:xfrm>
            <a:off x="8492614" y="2557742"/>
            <a:ext cx="473075" cy="435063"/>
            <a:chOff x="2460163" y="4778356"/>
            <a:chExt cx="473075" cy="435063"/>
          </a:xfrm>
        </p:grpSpPr>
        <p:sp>
          <p:nvSpPr>
            <p:cNvPr id="887" name="矩形 88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8" name="矩形 88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89" name="矩形 88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0" name="矩形 88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1" name="矩形 89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2" name="矩形 89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3" name="矩形 89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4" name="矩形 89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5" name="矩形 89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896" name="矩形 89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897" name="组合 896"/>
          <p:cNvGrpSpPr/>
          <p:nvPr/>
        </p:nvGrpSpPr>
        <p:grpSpPr>
          <a:xfrm>
            <a:off x="8364009" y="2673682"/>
            <a:ext cx="473075" cy="435063"/>
            <a:chOff x="2460163" y="4778356"/>
            <a:chExt cx="473075" cy="435063"/>
          </a:xfrm>
        </p:grpSpPr>
        <p:sp>
          <p:nvSpPr>
            <p:cNvPr id="898" name="矩形 89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99" name="矩形 89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0" name="矩形 89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1" name="矩形 90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2" name="矩形 90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3" name="矩形 90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4" name="矩形 90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5" name="矩形 90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6" name="矩形 90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07" name="矩形 90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08" name="组合 907"/>
          <p:cNvGrpSpPr/>
          <p:nvPr/>
        </p:nvGrpSpPr>
        <p:grpSpPr>
          <a:xfrm>
            <a:off x="9287143" y="2421363"/>
            <a:ext cx="473075" cy="435063"/>
            <a:chOff x="2460163" y="4778356"/>
            <a:chExt cx="473075" cy="435063"/>
          </a:xfrm>
        </p:grpSpPr>
        <p:sp>
          <p:nvSpPr>
            <p:cNvPr id="909" name="矩形 90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0" name="矩形 90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1" name="矩形 91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2" name="矩形 91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3" name="矩形 91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4" name="矩形 91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5" name="矩形 91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6" name="矩形 91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7" name="矩形 91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18" name="矩形 91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19" name="组合 918"/>
          <p:cNvGrpSpPr/>
          <p:nvPr/>
        </p:nvGrpSpPr>
        <p:grpSpPr>
          <a:xfrm>
            <a:off x="9161555" y="2531408"/>
            <a:ext cx="473075" cy="435063"/>
            <a:chOff x="2460163" y="4778356"/>
            <a:chExt cx="473075" cy="435063"/>
          </a:xfrm>
        </p:grpSpPr>
        <p:sp>
          <p:nvSpPr>
            <p:cNvPr id="920" name="矩形 91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1" name="矩形 92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2" name="矩形 92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3" name="矩形 92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4" name="矩形 92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5" name="矩形 92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6" name="矩形 92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7" name="矩形 92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8" name="矩形 92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29" name="矩形 92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30" name="组合 929"/>
          <p:cNvGrpSpPr/>
          <p:nvPr/>
        </p:nvGrpSpPr>
        <p:grpSpPr>
          <a:xfrm>
            <a:off x="9032950" y="2647348"/>
            <a:ext cx="473075" cy="435063"/>
            <a:chOff x="2460163" y="4778356"/>
            <a:chExt cx="473075" cy="435063"/>
          </a:xfrm>
        </p:grpSpPr>
        <p:sp>
          <p:nvSpPr>
            <p:cNvPr id="931" name="矩形 930"/>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32" name="矩形 931"/>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3" name="矩形 932"/>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4" name="矩形 933"/>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5" name="矩形 934"/>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6" name="矩形 935"/>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7" name="矩形 936"/>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8" name="矩形 937"/>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39" name="矩形 938"/>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940" name="矩形 939"/>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979" name="组合 978"/>
          <p:cNvGrpSpPr/>
          <p:nvPr/>
        </p:nvGrpSpPr>
        <p:grpSpPr>
          <a:xfrm>
            <a:off x="11174363" y="1616352"/>
            <a:ext cx="842962" cy="892494"/>
            <a:chOff x="3284622" y="4165603"/>
            <a:chExt cx="842962" cy="892494"/>
          </a:xfrm>
        </p:grpSpPr>
        <p:sp>
          <p:nvSpPr>
            <p:cNvPr id="980" name="矩形 979"/>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1" name="矩形 980"/>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2" name="矩形 981"/>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3" name="矩形 982"/>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4" name="矩形 983"/>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5" name="矩形 984"/>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6" name="矩形 985"/>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7" name="矩形 986"/>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8" name="矩形 987"/>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9" name="矩形 988"/>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0" name="矩形 989"/>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1" name="矩形 990"/>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2" name="矩形 991"/>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3" name="矩形 992"/>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4" name="矩形 993"/>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5" name="矩形 994"/>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6" name="矩形 995"/>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7" name="矩形 996"/>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8" name="矩形 997"/>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9" name="矩形 998"/>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0" name="矩形 999"/>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1" name="矩形 1000"/>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2" name="矩形 1001"/>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3" name="矩形 1002"/>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4" name="矩形 1003"/>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5" name="矩形 1004"/>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6" name="矩形 1005"/>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7" name="矩形 1006"/>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8" name="矩形 1007"/>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9" name="矩形 1008"/>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0" name="矩形 1009"/>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1" name="矩形 1010"/>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2" name="矩形 1011"/>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3" name="矩形 1012"/>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4" name="矩形 1013"/>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5" name="矩形 1014"/>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6" name="矩形 1015"/>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34" name="组合 1133"/>
          <p:cNvGrpSpPr/>
          <p:nvPr/>
        </p:nvGrpSpPr>
        <p:grpSpPr>
          <a:xfrm>
            <a:off x="10911770" y="1850156"/>
            <a:ext cx="842962" cy="892494"/>
            <a:chOff x="3284622" y="4165603"/>
            <a:chExt cx="842962" cy="892494"/>
          </a:xfrm>
        </p:grpSpPr>
        <p:sp>
          <p:nvSpPr>
            <p:cNvPr id="1135" name="矩形 1134"/>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6" name="矩形 1135"/>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7" name="矩形 1136"/>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8" name="矩形 1137"/>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9" name="矩形 1138"/>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0" name="矩形 1139"/>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1" name="矩形 1140"/>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2" name="矩形 1141"/>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3" name="矩形 1142"/>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4" name="矩形 1143"/>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5" name="矩形 1144"/>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6" name="矩形 1145"/>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7" name="矩形 1146"/>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8" name="矩形 1147"/>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9" name="矩形 1148"/>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0" name="矩形 1149"/>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1" name="矩形 1150"/>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2" name="矩形 1151"/>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3" name="矩形 1152"/>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4" name="矩形 1153"/>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5" name="矩形 1154"/>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6" name="矩形 1155"/>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7" name="矩形 1156"/>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8" name="矩形 1157"/>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9" name="矩形 1158"/>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0" name="矩形 1159"/>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1" name="矩形 1160"/>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2" name="矩形 1161"/>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3" name="矩形 1162"/>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4" name="矩形 1163"/>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5" name="矩形 1164"/>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6" name="矩形 1165"/>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7" name="矩形 1166"/>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8" name="矩形 1167"/>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9" name="矩形 1168"/>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0" name="矩形 1169"/>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1" name="矩形 1170"/>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172" name="组合 1171"/>
          <p:cNvGrpSpPr/>
          <p:nvPr/>
        </p:nvGrpSpPr>
        <p:grpSpPr>
          <a:xfrm>
            <a:off x="10655681" y="2050623"/>
            <a:ext cx="842962" cy="892494"/>
            <a:chOff x="3284622" y="4165603"/>
            <a:chExt cx="842962" cy="892494"/>
          </a:xfrm>
        </p:grpSpPr>
        <p:sp>
          <p:nvSpPr>
            <p:cNvPr id="1173" name="矩形 1172"/>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4" name="矩形 1173"/>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5" name="矩形 1174"/>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6" name="矩形 1175"/>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7" name="矩形 1176"/>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8" name="矩形 1177"/>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9" name="矩形 1178"/>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0" name="矩形 1179"/>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1" name="矩形 1180"/>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2" name="矩形 1181"/>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3" name="矩形 1182"/>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4" name="矩形 1183"/>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5" name="矩形 1184"/>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6" name="矩形 1185"/>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7" name="矩形 1186"/>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8" name="矩形 1187"/>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9" name="矩形 1188"/>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0" name="矩形 1189"/>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1" name="矩形 1190"/>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2" name="矩形 1191"/>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3" name="矩形 1192"/>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4" name="矩形 1193"/>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5" name="矩形 1194"/>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6" name="矩形 1195"/>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7" name="矩形 1196"/>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8" name="矩形 1197"/>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9" name="矩形 1198"/>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0" name="矩形 1199"/>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1" name="矩形 1200"/>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2" name="矩形 1201"/>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3" name="矩形 1202"/>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4" name="矩形 1203"/>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5" name="矩形 1204"/>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6" name="矩形 1205"/>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7" name="矩形 1206"/>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8" name="矩形 1207"/>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9" name="矩形 1208"/>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210" name="组合 1209"/>
          <p:cNvGrpSpPr/>
          <p:nvPr/>
        </p:nvGrpSpPr>
        <p:grpSpPr>
          <a:xfrm>
            <a:off x="10435498" y="2303027"/>
            <a:ext cx="842962" cy="892494"/>
            <a:chOff x="3284622" y="4165603"/>
            <a:chExt cx="842962" cy="892494"/>
          </a:xfrm>
        </p:grpSpPr>
        <p:sp>
          <p:nvSpPr>
            <p:cNvPr id="1211" name="矩形 121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12" name="矩形 1211"/>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3" name="矩形 1212"/>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4" name="矩形 1213"/>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5" name="矩形 1214"/>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6" name="矩形 121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7" name="矩形 121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8" name="矩形 1217"/>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9" name="矩形 1218"/>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0" name="矩形 1219"/>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1" name="矩形 1220"/>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2" name="矩形 122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3" name="矩形 122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4" name="矩形 1223"/>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5" name="矩形 1224"/>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6" name="矩形 1225"/>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7" name="矩形 1226"/>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8" name="矩形 122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9" name="矩形 122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0" name="矩形 1229"/>
            <p:cNvSpPr/>
            <p:nvPr/>
          </p:nvSpPr>
          <p:spPr>
            <a:xfrm>
              <a:off x="3316101"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1" name="矩形 1230"/>
            <p:cNvSpPr/>
            <p:nvPr/>
          </p:nvSpPr>
          <p:spPr>
            <a:xfrm>
              <a:off x="3459049"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2" name="矩形 1231"/>
            <p:cNvSpPr/>
            <p:nvPr/>
          </p:nvSpPr>
          <p:spPr>
            <a:xfrm>
              <a:off x="3601997"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3" name="矩形 1232"/>
            <p:cNvSpPr/>
            <p:nvPr/>
          </p:nvSpPr>
          <p:spPr>
            <a:xfrm>
              <a:off x="3744945"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4" name="矩形 123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5" name="矩形 123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6" name="矩形 123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7" name="矩形 123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8" name="矩形 123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9" name="矩形 123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0" name="矩形 123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1" name="矩形 124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2" name="矩形 124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3" name="矩形 124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4" name="矩形 124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5" name="矩形 124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6" name="矩形 124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7" name="矩形 124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269" name="矩形 1268"/>
          <p:cNvSpPr/>
          <p:nvPr/>
        </p:nvSpPr>
        <p:spPr>
          <a:xfrm>
            <a:off x="1583874" y="3584062"/>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7" name="矩形 1286"/>
          <p:cNvSpPr/>
          <p:nvPr/>
        </p:nvSpPr>
        <p:spPr>
          <a:xfrm>
            <a:off x="1878053" y="3584061"/>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3561303" y="2665229"/>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9" name="矩形 1288"/>
          <p:cNvSpPr/>
          <p:nvPr/>
        </p:nvSpPr>
        <p:spPr>
          <a:xfrm>
            <a:off x="3237035" y="2894575"/>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nvGraphicFramePr>
        <p:xfrm>
          <a:off x="2189512" y="4497873"/>
          <a:ext cx="8128000" cy="1854200"/>
        </p:xfrm>
        <a:graphic>
          <a:graphicData uri="http://schemas.openxmlformats.org/drawingml/2006/table">
            <a:tbl>
              <a:tblPr firstRow="1" bandRow="1">
                <a:tableStyleId>{5C22544A-7EE6-4342-B048-85BDC9FD1C3A}</a:tableStyleId>
              </a:tblPr>
              <a:tblGrid>
                <a:gridCol w="1753742">
                  <a:extLst>
                    <a:ext uri="{9D8B030D-6E8A-4147-A177-3AD203B41FA5}">
                      <a16:colId xmlns:a16="http://schemas.microsoft.com/office/drawing/2014/main" val="1257454569"/>
                    </a:ext>
                  </a:extLst>
                </a:gridCol>
                <a:gridCol w="2138232">
                  <a:extLst>
                    <a:ext uri="{9D8B030D-6E8A-4147-A177-3AD203B41FA5}">
                      <a16:colId xmlns:a16="http://schemas.microsoft.com/office/drawing/2014/main" val="3617807790"/>
                    </a:ext>
                  </a:extLst>
                </a:gridCol>
                <a:gridCol w="1088571">
                  <a:extLst>
                    <a:ext uri="{9D8B030D-6E8A-4147-A177-3AD203B41FA5}">
                      <a16:colId xmlns:a16="http://schemas.microsoft.com/office/drawing/2014/main" val="1498792934"/>
                    </a:ext>
                  </a:extLst>
                </a:gridCol>
                <a:gridCol w="3147455">
                  <a:extLst>
                    <a:ext uri="{9D8B030D-6E8A-4147-A177-3AD203B41FA5}">
                      <a16:colId xmlns:a16="http://schemas.microsoft.com/office/drawing/2014/main" val="3660080450"/>
                    </a:ext>
                  </a:extLst>
                </a:gridCol>
              </a:tblGrid>
              <a:tr h="370840">
                <a:tc>
                  <a:txBody>
                    <a:bodyPr/>
                    <a:lstStyle/>
                    <a:p>
                      <a:pPr algn="ctr"/>
                      <a:r>
                        <a:rPr lang="en-US" altLang="zh-CN" dirty="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Operation</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Cycles</a:t>
                      </a:r>
                      <a:endParaRPr lang="zh-CN" altLang="en-US" sz="1800" dirty="0"/>
                    </a:p>
                  </a:txBody>
                  <a:tcPr anchor="ctr"/>
                </a:tc>
                <a:tc>
                  <a:txBody>
                    <a:bodyPr/>
                    <a:lstStyle/>
                    <a:p>
                      <a:pPr algn="ctr"/>
                      <a:r>
                        <a:rPr lang="en-US" altLang="zh-CN" dirty="0"/>
                        <a:t>Note</a:t>
                      </a:r>
                      <a:endParaRPr lang="zh-CN" altLang="en-US" dirty="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a:t>AlexNet</a:t>
                      </a:r>
                      <a:r>
                        <a:rPr lang="en-US" altLang="zh-CN" sz="1800" dirty="0"/>
                        <a:t> Layer 5</a:t>
                      </a:r>
                      <a:endParaRPr lang="zh-CN" altLang="en-US"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Comm_IFM</a:t>
                      </a:r>
                      <a:endParaRPr lang="zh-CN" altLang="en-US" sz="1800" dirty="0"/>
                    </a:p>
                  </a:txBody>
                  <a:tcPr anchor="ctr"/>
                </a:tc>
                <a:tc>
                  <a:txBody>
                    <a:bodyPr/>
                    <a:lstStyle/>
                    <a:p>
                      <a:pPr algn="ctr"/>
                      <a:r>
                        <a:rPr lang="en-US" altLang="zh-CN" dirty="0"/>
                        <a:t>2,612</a:t>
                      </a:r>
                      <a:endParaRPr lang="zh-CN" altLang="en-US" dirty="0"/>
                    </a:p>
                  </a:txBody>
                  <a:tcPr anchor="ctr"/>
                </a:tc>
                <a:tc rowSpan="4">
                  <a:txBody>
                    <a:bodyPr/>
                    <a:lstStyle/>
                    <a:p>
                      <a:pPr algn="ctr"/>
                      <a:r>
                        <a:rPr lang="en-US" altLang="zh-CN" dirty="0"/>
                        <a:t>Performance</a:t>
                      </a:r>
                      <a:r>
                        <a:rPr lang="en-US" altLang="zh-CN" baseline="0" dirty="0"/>
                        <a:t> Dominated by</a:t>
                      </a:r>
                    </a:p>
                    <a:p>
                      <a:pPr algn="ctr"/>
                      <a:r>
                        <a:rPr lang="en-US" altLang="zh-CN" b="1" baseline="0" dirty="0" err="1">
                          <a:solidFill>
                            <a:srgbClr val="C00000"/>
                          </a:solidFill>
                        </a:rPr>
                        <a:t>Comm_Weights</a:t>
                      </a:r>
                      <a:endParaRPr lang="en-US" altLang="zh-CN" b="1" baseline="0" dirty="0">
                        <a:solidFill>
                          <a:srgbClr val="C00000"/>
                        </a:solidFill>
                      </a:endParaRPr>
                    </a:p>
                    <a:p>
                      <a:pPr algn="ctr"/>
                      <a:r>
                        <a:rPr lang="en-US" altLang="zh-CN" b="1" baseline="0" dirty="0">
                          <a:solidFill>
                            <a:srgbClr val="0070C0"/>
                          </a:solidFill>
                        </a:rPr>
                        <a:t>Latency is 5,658</a:t>
                      </a:r>
                      <a:endParaRPr lang="zh-CN" altLang="en-US" b="1" dirty="0">
                        <a:solidFill>
                          <a:srgbClr val="0070C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Comm_Weights</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a:solidFill>
                            <a:srgbClr val="C00000"/>
                          </a:solidFill>
                        </a:rPr>
                        <a:t>5,658</a:t>
                      </a:r>
                      <a:endParaRPr lang="zh-CN" altLang="en-US" b="1" dirty="0">
                        <a:solidFill>
                          <a:srgbClr val="C00000"/>
                        </a:solidFill>
                      </a:endParaRPr>
                    </a:p>
                  </a:txBody>
                  <a:tcPr anchor="ctr"/>
                </a:tc>
                <a:tc vMerge="1">
                  <a:txBody>
                    <a:bodyPr/>
                    <a:lstStyle/>
                    <a:p>
                      <a:pPr algn="ctr"/>
                      <a:endParaRPr lang="zh-CN" altLang="en-US" dirty="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Comm_OFM</a:t>
                      </a:r>
                      <a:endParaRPr lang="zh-CN" altLang="en-US" sz="1800" dirty="0"/>
                    </a:p>
                  </a:txBody>
                  <a:tcPr anchor="ctr"/>
                </a:tc>
                <a:tc>
                  <a:txBody>
                    <a:bodyPr/>
                    <a:lstStyle/>
                    <a:p>
                      <a:pPr algn="ctr"/>
                      <a:r>
                        <a:rPr lang="en-US" altLang="zh-CN" dirty="0"/>
                        <a:t>368</a:t>
                      </a: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Computation</a:t>
                      </a:r>
                      <a:endParaRPr lang="zh-CN" altLang="en-US" sz="1800" dirty="0"/>
                    </a:p>
                  </a:txBody>
                  <a:tcPr anchor="ctr"/>
                </a:tc>
                <a:tc>
                  <a:txBody>
                    <a:bodyPr/>
                    <a:lstStyle/>
                    <a:p>
                      <a:pPr algn="ctr"/>
                      <a:r>
                        <a:rPr lang="en-US" altLang="zh-CN" b="0" dirty="0">
                          <a:solidFill>
                            <a:schemeClr val="tx1"/>
                          </a:solidFill>
                        </a:rPr>
                        <a:t>3,326</a:t>
                      </a:r>
                      <a:endParaRPr lang="zh-CN" altLang="en-US" b="0" dirty="0">
                        <a:solidFill>
                          <a:schemeClr val="tx1"/>
                        </a:solidFill>
                      </a:endParaRPr>
                    </a:p>
                  </a:txBody>
                  <a:tcPr anchor="ctr"/>
                </a:tc>
                <a:tc vMerge="1">
                  <a:txBody>
                    <a:bodyPr/>
                    <a:lstStyle/>
                    <a:p>
                      <a:pPr algn="ctr"/>
                      <a:endParaRPr lang="zh-CN" altLang="en-US" dirty="0"/>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4090706" y="4977109"/>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4090706" y="5320388"/>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4097389" y="5699079"/>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4078306" y="6037870"/>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4" name="文本框 693"/>
          <p:cNvSpPr txBox="1"/>
          <p:nvPr/>
        </p:nvSpPr>
        <p:spPr>
          <a:xfrm>
            <a:off x="2617895" y="3491196"/>
            <a:ext cx="2672142" cy="707886"/>
          </a:xfrm>
          <a:prstGeom prst="rect">
            <a:avLst/>
          </a:prstGeom>
          <a:noFill/>
        </p:spPr>
        <p:txBody>
          <a:bodyPr wrap="none" rtlCol="0">
            <a:spAutoFit/>
          </a:bodyPr>
          <a:lstStyle/>
          <a:p>
            <a:r>
              <a:rPr lang="en-US" altLang="zh-CN" sz="2400" dirty="0"/>
              <a:t>K times </a:t>
            </a:r>
          </a:p>
          <a:p>
            <a:r>
              <a:rPr lang="en-US" altLang="zh-CN" sz="1600" dirty="0"/>
              <a:t>(in terms of tiling parameters)</a:t>
            </a:r>
            <a:endParaRPr lang="zh-CN" altLang="en-US" sz="1600" dirty="0"/>
          </a:p>
        </p:txBody>
      </p:sp>
      <p:sp>
        <p:nvSpPr>
          <p:cNvPr id="5" name="矩形 4"/>
          <p:cNvSpPr/>
          <p:nvPr/>
        </p:nvSpPr>
        <p:spPr>
          <a:xfrm>
            <a:off x="809626" y="1269743"/>
            <a:ext cx="3567801" cy="3083308"/>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6287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269"/>
                                        </p:tgtEl>
                                        <p:attrNameLst>
                                          <p:attrName>style.visibility</p:attrName>
                                        </p:attrNameLst>
                                      </p:cBhvr>
                                      <p:to>
                                        <p:strVal val="visible"/>
                                      </p:to>
                                    </p:set>
                                    <p:anim calcmode="lin" valueType="num">
                                      <p:cBhvr additive="base">
                                        <p:cTn id="7" dur="1000" fill="hold"/>
                                        <p:tgtEl>
                                          <p:spTgt spid="1269"/>
                                        </p:tgtEl>
                                        <p:attrNameLst>
                                          <p:attrName>ppt_x</p:attrName>
                                        </p:attrNameLst>
                                      </p:cBhvr>
                                      <p:tavLst>
                                        <p:tav tm="0">
                                          <p:val>
                                            <p:strVal val="#ppt_x"/>
                                          </p:val>
                                        </p:tav>
                                        <p:tav tm="100000">
                                          <p:val>
                                            <p:strVal val="#ppt_x"/>
                                          </p:val>
                                        </p:tav>
                                      </p:tavLst>
                                    </p:anim>
                                    <p:anim calcmode="lin" valueType="num">
                                      <p:cBhvr additive="base">
                                        <p:cTn id="8" dur="1000" fill="hold"/>
                                        <p:tgtEl>
                                          <p:spTgt spid="1269"/>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1287"/>
                                        </p:tgtEl>
                                        <p:attrNameLst>
                                          <p:attrName>style.visibility</p:attrName>
                                        </p:attrNameLst>
                                      </p:cBhvr>
                                      <p:to>
                                        <p:strVal val="visible"/>
                                      </p:to>
                                    </p:set>
                                    <p:anim calcmode="lin" valueType="num">
                                      <p:cBhvr additive="base">
                                        <p:cTn id="11" dur="1000" fill="hold"/>
                                        <p:tgtEl>
                                          <p:spTgt spid="1287"/>
                                        </p:tgtEl>
                                        <p:attrNameLst>
                                          <p:attrName>ppt_x</p:attrName>
                                        </p:attrNameLst>
                                      </p:cBhvr>
                                      <p:tavLst>
                                        <p:tav tm="0">
                                          <p:val>
                                            <p:strVal val="#ppt_x"/>
                                          </p:val>
                                        </p:tav>
                                        <p:tav tm="100000">
                                          <p:val>
                                            <p:strVal val="#ppt_x"/>
                                          </p:val>
                                        </p:tav>
                                      </p:tavLst>
                                    </p:anim>
                                    <p:anim calcmode="lin" valueType="num">
                                      <p:cBhvr additive="base">
                                        <p:cTn id="12" dur="1000" fill="hold"/>
                                        <p:tgtEl>
                                          <p:spTgt spid="128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0" nodeType="clickEffect">
                                  <p:stCondLst>
                                    <p:cond delay="0"/>
                                  </p:stCondLst>
                                  <p:childTnLst>
                                    <p:animMotion origin="layout" path="M 0 0 L 0 0 C 0.00065 -0.00093 0.00143 -0.00139 0.00208 -0.00232 C 0.00221 -0.00278 0.00208 -0.00371 0.00234 -0.00417 C 0.00247 -0.00486 0.00286 -0.00509 0.00312 -0.00556 C 0.00312 -0.00648 0.00312 -0.00718 0.00339 -0.00787 C 0.00378 -0.00996 0.00417 -0.01042 0.00495 -0.01158 C 0.00495 -0.01204 0.00495 -0.01273 0.00521 -0.01296 C 0.00664 -0.01644 0.00651 -0.01574 0.00859 -0.01667 C 0.00885 -0.01713 0.00924 -0.01783 0.00964 -0.01806 C 0.01107 -0.01968 0.00964 -0.01736 0.0112 -0.01945 C 0.01146 -0.01991 0.01159 -0.0206 0.01198 -0.02083 C 0.01237 -0.0213 0.01302 -0.0213 0.01354 -0.0213 C 0.0138 -0.02176 0.01393 -0.02246 0.01432 -0.02269 C 0.01471 -0.02338 0.01641 -0.02361 0.01667 -0.02361 C 0.01719 -0.02384 0.01823 -0.02477 0.01875 -0.025 C 0.01901 -0.02523 0.0194 -0.02546 0.01979 -0.02546 C 0.02005 -0.0257 0.02018 -0.02593 0.02057 -0.02593 C 0.02266 -0.02685 0.02214 -0.02616 0.02448 -0.02732 C 0.02773 -0.0294 0.02331 -0.02708 0.0263 -0.02963 C 0.02669 -0.03009 0.02708 -0.03009 0.0276 -0.03009 C 0.02786 -0.03195 0.02786 -0.03102 0.02786 -0.03241 C 0.0276 -0.05556 0.02747 -0.07871 0.02734 -0.10185 L -0.02865 -0.10556 L -0.02865 -0.2338 L 0.13724 -0.23102 C 0.13724 -0.19954 0.13737 -0.16783 0.1375 -0.13611 " pathEditMode="relative" ptsTypes="AAAAAAAAAAAAAAAAAAAAAAAAAAA">
                                      <p:cBhvr>
                                        <p:cTn id="19" dur="2000" fill="hold"/>
                                        <p:tgtEl>
                                          <p:spTgt spid="1269"/>
                                        </p:tgtEl>
                                        <p:attrNameLst>
                                          <p:attrName>ppt_x</p:attrName>
                                          <p:attrName>ppt_y</p:attrName>
                                        </p:attrNameLst>
                                      </p:cBhvr>
                                    </p:animMotion>
                                  </p:childTnLst>
                                </p:cTn>
                              </p:par>
                              <p:par>
                                <p:cTn id="20" presetID="0" presetClass="path" presetSubtype="0" accel="50000" decel="50000" fill="hold" grpId="0" nodeType="withEffect">
                                  <p:stCondLst>
                                    <p:cond delay="0"/>
                                  </p:stCondLst>
                                  <p:childTnLst>
                                    <p:animMotion origin="layout" path="M 0 0 L 0 0 C 0.00026 -0.00532 0.00026 -0.00278 0.00026 -0.00741 L 0.00312 -0.0287 C 0.00325 -0.0537 0.00339 -0.07847 0.00365 -0.10324 L -0.05365 -0.10417 L -0.05234 -0.23287 L 0.08724 -0.23194 L 0.08802 -0.13426 " pathEditMode="relative" ptsTypes="AAAAAAAAA">
                                      <p:cBhvr>
                                        <p:cTn id="21" dur="2000" fill="hold"/>
                                        <p:tgtEl>
                                          <p:spTgt spid="1287"/>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289"/>
                                        </p:tgtEl>
                                        <p:attrNameLst>
                                          <p:attrName>style.visibility</p:attrName>
                                        </p:attrNameLst>
                                      </p:cBhvr>
                                      <p:to>
                                        <p:strVal val="visible"/>
                                      </p:to>
                                    </p:set>
                                    <p:animEffect transition="in" filter="fade">
                                      <p:cBhvr>
                                        <p:cTn id="26" dur="2000"/>
                                        <p:tgtEl>
                                          <p:spTgt spid="1289"/>
                                        </p:tgtEl>
                                      </p:cBhvr>
                                    </p:animEffect>
                                    <p:anim calcmode="lin" valueType="num">
                                      <p:cBhvr>
                                        <p:cTn id="27" dur="2000" fill="hold"/>
                                        <p:tgtEl>
                                          <p:spTgt spid="1289"/>
                                        </p:tgtEl>
                                        <p:attrNameLst>
                                          <p:attrName>ppt_w</p:attrName>
                                        </p:attrNameLst>
                                      </p:cBhvr>
                                      <p:tavLst>
                                        <p:tav tm="0" fmla="#ppt_w*sin(2.5*pi*$)">
                                          <p:val>
                                            <p:fltVal val="0"/>
                                          </p:val>
                                        </p:tav>
                                        <p:tav tm="100000">
                                          <p:val>
                                            <p:fltVal val="1"/>
                                          </p:val>
                                        </p:tav>
                                      </p:tavLst>
                                    </p:anim>
                                    <p:anim calcmode="lin" valueType="num">
                                      <p:cBhvr>
                                        <p:cTn id="28" dur="2000" fill="hold"/>
                                        <p:tgtEl>
                                          <p:spTgt spid="1289"/>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10" presetClass="entr" presetSubtype="0" fill="hold" grpId="1" nodeType="afterEffect">
                                  <p:stCondLst>
                                    <p:cond delay="0"/>
                                  </p:stCondLst>
                                  <p:childTnLst>
                                    <p:set>
                                      <p:cBhvr>
                                        <p:cTn id="31" dur="1" fill="hold">
                                          <p:stCondLst>
                                            <p:cond delay="0"/>
                                          </p:stCondLst>
                                        </p:cTn>
                                        <p:tgtEl>
                                          <p:spTgt spid="1288"/>
                                        </p:tgtEl>
                                        <p:attrNameLst>
                                          <p:attrName>style.visibility</p:attrName>
                                        </p:attrNameLst>
                                      </p:cBhvr>
                                      <p:to>
                                        <p:strVal val="visible"/>
                                      </p:to>
                                    </p:set>
                                    <p:animEffect transition="in" filter="fade">
                                      <p:cBhvr>
                                        <p:cTn id="32" dur="500"/>
                                        <p:tgtEl>
                                          <p:spTgt spid="1288"/>
                                        </p:tgtEl>
                                      </p:cBhvr>
                                    </p:animEffec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0" nodeType="clickEffect">
                                  <p:stCondLst>
                                    <p:cond delay="0"/>
                                  </p:stCondLst>
                                  <p:childTnLst>
                                    <p:animMotion origin="layout" path="M 0 0 L 0 0 C -0.00026 -0.01111 -0.00039 -0.02245 -0.00052 -0.03333 C -0.00065 -0.03542 -0.00078 -0.03727 -0.00078 -0.03889 C -0.00104 -0.04144 -0.00117 -0.04398 -0.0013 -0.0463 C -0.00156 -0.04907 -0.00156 -0.04861 -0.00182 -0.05046 C -0.00221 -0.05695 -0.00208 -0.05394 -0.00208 -0.05926 L -0.00078 -0.09907 L -0.19062 -0.09907 C -0.19076 -0.05695 -0.19089 -0.01482 -0.19089 0.02731 L -0.13333 0.03148 C -0.13346 0.05694 -0.13359 0.08241 -0.13359 0.10787 L -0.1112 0.13426 " pathEditMode="relative" ptsTypes="AAAAAAAAAAAAA">
                                      <p:cBhvr>
                                        <p:cTn id="36" dur="2000" fill="hold"/>
                                        <p:tgtEl>
                                          <p:spTgt spid="1288"/>
                                        </p:tgtEl>
                                        <p:attrNameLst>
                                          <p:attrName>ppt_x</p:attrName>
                                          <p:attrName>ppt_y</p:attrName>
                                        </p:attrNameLst>
                                      </p:cBhvr>
                                    </p:animMotion>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694"/>
                                        </p:tgtEl>
                                        <p:attrNameLst>
                                          <p:attrName>style.visibility</p:attrName>
                                        </p:attrNameLst>
                                      </p:cBhvr>
                                      <p:to>
                                        <p:strVal val="visible"/>
                                      </p:to>
                                    </p:set>
                                  </p:childTnLst>
                                </p:cTn>
                              </p:par>
                            </p:childTnLst>
                          </p:cTn>
                        </p:par>
                        <p:par>
                          <p:cTn id="40" fill="hold">
                            <p:stCondLst>
                              <p:cond delay="2000"/>
                            </p:stCondLst>
                            <p:childTnLst>
                              <p:par>
                                <p:cTn id="41" presetID="1" presetClass="exit" presetSubtype="0" fill="hold" grpId="1" nodeType="afterEffect">
                                  <p:stCondLst>
                                    <p:cond delay="0"/>
                                  </p:stCondLst>
                                  <p:childTnLst>
                                    <p:set>
                                      <p:cBhvr>
                                        <p:cTn id="42" dur="1" fill="hold">
                                          <p:stCondLst>
                                            <p:cond delay="0"/>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9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 grpId="0" animBg="1"/>
      <p:bldP spid="1269" grpId="1" animBg="1"/>
      <p:bldP spid="1287" grpId="0" animBg="1"/>
      <p:bldP spid="1287" grpId="1" animBg="1"/>
      <p:bldP spid="1288" grpId="0" animBg="1"/>
      <p:bldP spid="1288" grpId="1" animBg="1"/>
      <p:bldP spid="1289" grpId="0" animBg="1"/>
      <p:bldP spid="1290" grpId="0" animBg="1"/>
      <p:bldP spid="1291" grpId="0" animBg="1"/>
      <p:bldP spid="1292" grpId="0" animBg="1"/>
      <p:bldP spid="1293" grpId="0" animBg="1"/>
      <p:bldP spid="694" grpId="0"/>
      <p:bldP spid="5" grpId="0" animBg="1"/>
      <p:bldP spid="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97695" y="1257751"/>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7972" y="1687512"/>
              <a:ext cx="1080745" cy="461665"/>
            </a:xfrm>
            <a:prstGeom prst="rect">
              <a:avLst/>
            </a:prstGeom>
            <a:noFill/>
          </p:spPr>
          <p:txBody>
            <a:bodyPr wrap="none" rtlCol="0">
              <a:spAutoFit/>
            </a:bodyPr>
            <a:lstStyle/>
            <a:p>
              <a:r>
                <a:rPr lang="en-US" altLang="zh-CN" sz="2400" dirty="0"/>
                <a:t>FPGA 1</a:t>
              </a:r>
              <a:endParaRPr lang="zh-CN" altLang="en-US" sz="2400" dirty="0"/>
            </a:p>
          </p:txBody>
        </p:sp>
        <p:sp>
          <p:nvSpPr>
            <p:cNvPr id="30" name="文本框 29"/>
            <p:cNvSpPr txBox="1"/>
            <p:nvPr/>
          </p:nvSpPr>
          <p:spPr>
            <a:xfrm>
              <a:off x="9284317" y="1681442"/>
              <a:ext cx="1080745" cy="461665"/>
            </a:xfrm>
            <a:prstGeom prst="rect">
              <a:avLst/>
            </a:prstGeom>
            <a:noFill/>
          </p:spPr>
          <p:txBody>
            <a:bodyPr wrap="none" rtlCol="0">
              <a:spAutoFit/>
            </a:bodyPr>
            <a:lstStyle/>
            <a:p>
              <a:r>
                <a:rPr lang="en-US" altLang="zh-CN" sz="2400" dirty="0"/>
                <a:t>FPGA 2</a:t>
              </a:r>
              <a:endParaRPr lang="zh-CN" altLang="en-US" sz="2400" dirty="0"/>
            </a:p>
          </p:txBody>
        </p:sp>
      </p:grpSp>
      <p:sp>
        <p:nvSpPr>
          <p:cNvPr id="690" name="矩形 689"/>
          <p:cNvSpPr/>
          <p:nvPr/>
        </p:nvSpPr>
        <p:spPr>
          <a:xfrm>
            <a:off x="3952185" y="1737509"/>
            <a:ext cx="4442515" cy="189050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 name="标题 2"/>
          <p:cNvSpPr txBox="1">
            <a:spLocks/>
          </p:cNvSpPr>
          <p:nvPr/>
        </p:nvSpPr>
        <p:spPr>
          <a:xfrm>
            <a:off x="419099" y="0"/>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Double Computation Resource cannot Double Performance</a:t>
            </a:r>
          </a:p>
        </p:txBody>
      </p:sp>
      <p:sp>
        <p:nvSpPr>
          <p:cNvPr id="1287" name="矩形 1286"/>
          <p:cNvSpPr/>
          <p:nvPr/>
        </p:nvSpPr>
        <p:spPr>
          <a:xfrm>
            <a:off x="2962839" y="2562330"/>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nvGraphicFramePr>
        <p:xfrm>
          <a:off x="111884" y="4651380"/>
          <a:ext cx="7227205" cy="1854200"/>
        </p:xfrm>
        <a:graphic>
          <a:graphicData uri="http://schemas.openxmlformats.org/drawingml/2006/table">
            <a:tbl>
              <a:tblPr firstRow="1" bandRow="1">
                <a:tableStyleId>{5C22544A-7EE6-4342-B048-85BDC9FD1C3A}</a:tableStyleId>
              </a:tblPr>
              <a:tblGrid>
                <a:gridCol w="1770776">
                  <a:extLst>
                    <a:ext uri="{9D8B030D-6E8A-4147-A177-3AD203B41FA5}">
                      <a16:colId xmlns:a16="http://schemas.microsoft.com/office/drawing/2014/main" val="1257454569"/>
                    </a:ext>
                  </a:extLst>
                </a:gridCol>
                <a:gridCol w="2159000">
                  <a:extLst>
                    <a:ext uri="{9D8B030D-6E8A-4147-A177-3AD203B41FA5}">
                      <a16:colId xmlns:a16="http://schemas.microsoft.com/office/drawing/2014/main" val="3617807790"/>
                    </a:ext>
                  </a:extLst>
                </a:gridCol>
                <a:gridCol w="1099143">
                  <a:extLst>
                    <a:ext uri="{9D8B030D-6E8A-4147-A177-3AD203B41FA5}">
                      <a16:colId xmlns:a16="http://schemas.microsoft.com/office/drawing/2014/main" val="1498792934"/>
                    </a:ext>
                  </a:extLst>
                </a:gridCol>
                <a:gridCol w="1099143">
                  <a:extLst>
                    <a:ext uri="{9D8B030D-6E8A-4147-A177-3AD203B41FA5}">
                      <a16:colId xmlns:a16="http://schemas.microsoft.com/office/drawing/2014/main" val="3540416410"/>
                    </a:ext>
                  </a:extLst>
                </a:gridCol>
                <a:gridCol w="1099143">
                  <a:extLst>
                    <a:ext uri="{9D8B030D-6E8A-4147-A177-3AD203B41FA5}">
                      <a16:colId xmlns:a16="http://schemas.microsoft.com/office/drawing/2014/main" val="777583087"/>
                    </a:ext>
                  </a:extLst>
                </a:gridCol>
              </a:tblGrid>
              <a:tr h="370840">
                <a:tc>
                  <a:txBody>
                    <a:bodyPr/>
                    <a:lstStyle/>
                    <a:p>
                      <a:pPr algn="ctr"/>
                      <a:r>
                        <a:rPr lang="en-US" altLang="zh-CN" dirty="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Operation</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Single</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a:t>w/o XFER </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Note</a:t>
                      </a:r>
                      <a:endParaRPr lang="zh-CN" altLang="en-US" sz="1800" dirty="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a:t>AlexNet</a:t>
                      </a:r>
                      <a:r>
                        <a:rPr lang="en-US" altLang="zh-CN" sz="1800" dirty="0"/>
                        <a:t> Layer 5</a:t>
                      </a:r>
                      <a:endParaRPr lang="zh-CN" altLang="en-US"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Comm_IFM</a:t>
                      </a:r>
                      <a:endParaRPr lang="zh-CN" altLang="en-US" sz="1800" dirty="0"/>
                    </a:p>
                  </a:txBody>
                  <a:tcPr anchor="ctr"/>
                </a:tc>
                <a:tc>
                  <a:txBody>
                    <a:bodyPr/>
                    <a:lstStyle/>
                    <a:p>
                      <a:pPr algn="ctr"/>
                      <a:r>
                        <a:rPr lang="en-US" altLang="zh-CN" dirty="0"/>
                        <a:t>2,612</a:t>
                      </a:r>
                      <a:endParaRPr lang="zh-CN" altLang="en-US" dirty="0"/>
                    </a:p>
                  </a:txBody>
                  <a:tcPr anchor="ctr"/>
                </a:tc>
                <a:tc>
                  <a:txBody>
                    <a:bodyPr/>
                    <a:lstStyle/>
                    <a:p>
                      <a:pPr algn="ctr"/>
                      <a:endParaRPr lang="zh-CN" altLang="en-US" dirty="0"/>
                    </a:p>
                  </a:txBody>
                  <a:tcPr anchor="ctr"/>
                </a:tc>
                <a:tc rowSpan="4">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Comm_Weights</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a:solidFill>
                            <a:srgbClr val="C00000"/>
                          </a:solidFill>
                        </a:rPr>
                        <a:t>5,658</a:t>
                      </a:r>
                      <a:endParaRPr lang="zh-CN" altLang="en-US" b="1" dirty="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b="1" dirty="0">
                        <a:solidFill>
                          <a:srgbClr val="C00000"/>
                        </a:solidFill>
                      </a:endParaRPr>
                    </a:p>
                  </a:txBody>
                  <a:tcPr anchor="ct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Comm_OFM</a:t>
                      </a:r>
                      <a:endParaRPr lang="zh-CN" altLang="en-US" sz="1800" dirty="0"/>
                    </a:p>
                  </a:txBody>
                  <a:tcPr anchor="ctr"/>
                </a:tc>
                <a:tc>
                  <a:txBody>
                    <a:bodyPr/>
                    <a:lstStyle/>
                    <a:p>
                      <a:pPr algn="ctr"/>
                      <a:r>
                        <a:rPr lang="en-US" altLang="zh-CN" dirty="0"/>
                        <a:t>368</a:t>
                      </a:r>
                      <a:endParaRPr lang="zh-CN" altLang="en-US" dirty="0"/>
                    </a:p>
                  </a:txBody>
                  <a:tcPr anchor="ctr"/>
                </a:tc>
                <a:tc>
                  <a:txBody>
                    <a:bodyPr/>
                    <a:lstStyle/>
                    <a:p>
                      <a:pPr algn="ct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Computation</a:t>
                      </a:r>
                      <a:endParaRPr lang="zh-CN" altLang="en-US" sz="1800" dirty="0"/>
                    </a:p>
                  </a:txBody>
                  <a:tcPr anchor="ctr"/>
                </a:tc>
                <a:tc>
                  <a:txBody>
                    <a:bodyPr/>
                    <a:lstStyle/>
                    <a:p>
                      <a:pPr algn="ctr"/>
                      <a:r>
                        <a:rPr lang="en-US" altLang="zh-CN" b="0" dirty="0">
                          <a:solidFill>
                            <a:schemeClr val="tx1"/>
                          </a:solidFill>
                        </a:rPr>
                        <a:t>3,326</a:t>
                      </a:r>
                      <a:endParaRPr lang="zh-CN" altLang="en-US" b="0" dirty="0">
                        <a:solidFill>
                          <a:schemeClr val="tx1"/>
                        </a:solidFill>
                      </a:endParaRPr>
                    </a:p>
                  </a:txBody>
                  <a:tcPr anchor="ctr"/>
                </a:tc>
                <a:tc>
                  <a:txBody>
                    <a:bodyPr/>
                    <a:lstStyle/>
                    <a:p>
                      <a:pPr algn="ctr"/>
                      <a:endParaRPr lang="zh-CN" altLang="en-US" b="0" dirty="0">
                        <a:solidFill>
                          <a:schemeClr val="tx1"/>
                        </a:solidFill>
                      </a:endParaRPr>
                    </a:p>
                  </a:txBody>
                  <a:tcPr anchor="ctr"/>
                </a:tc>
                <a:tc vMerge="1">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2013078" y="5130616"/>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2013078" y="5473895"/>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2019761" y="5852586"/>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2000678" y="6191377"/>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 name="右弧形箭头 8"/>
          <p:cNvSpPr/>
          <p:nvPr/>
        </p:nvSpPr>
        <p:spPr>
          <a:xfrm>
            <a:off x="10428375" y="4826307"/>
            <a:ext cx="613174" cy="1602322"/>
          </a:xfrm>
          <a:prstGeom prst="curvedLef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solidFill>
            </a:endParaRPr>
          </a:p>
        </p:txBody>
      </p:sp>
      <p:sp>
        <p:nvSpPr>
          <p:cNvPr id="684" name="文本框 683"/>
          <p:cNvSpPr txBox="1"/>
          <p:nvPr/>
        </p:nvSpPr>
        <p:spPr>
          <a:xfrm>
            <a:off x="10990749" y="4991048"/>
            <a:ext cx="1261692" cy="1200329"/>
          </a:xfrm>
          <a:prstGeom prst="rect">
            <a:avLst/>
          </a:prstGeom>
          <a:noFill/>
        </p:spPr>
        <p:txBody>
          <a:bodyPr wrap="none" rtlCol="0">
            <a:spAutoFit/>
          </a:bodyPr>
          <a:lstStyle/>
          <a:p>
            <a:pPr algn="ctr"/>
            <a:r>
              <a:rPr lang="en-US" altLang="zh-CN" sz="2400" dirty="0"/>
              <a:t>Partition</a:t>
            </a:r>
          </a:p>
          <a:p>
            <a:pPr algn="ctr"/>
            <a:r>
              <a:rPr lang="en-US" altLang="zh-CN" sz="2400" dirty="0"/>
              <a:t>for</a:t>
            </a:r>
          </a:p>
          <a:p>
            <a:pPr algn="ctr"/>
            <a:r>
              <a:rPr lang="en-US" altLang="zh-CN" sz="2400" dirty="0"/>
              <a:t>Parallel</a:t>
            </a:r>
            <a:endParaRPr lang="zh-CN" altLang="en-US" sz="2400" dirty="0"/>
          </a:p>
        </p:txBody>
      </p:sp>
      <p:sp>
        <p:nvSpPr>
          <p:cNvPr id="685" name="矩形 684"/>
          <p:cNvSpPr/>
          <p:nvPr/>
        </p:nvSpPr>
        <p:spPr>
          <a:xfrm>
            <a:off x="2136657" y="3560380"/>
            <a:ext cx="208483" cy="213195"/>
          </a:xfrm>
          <a:prstGeom prst="rect">
            <a:avLst/>
          </a:prstGeom>
          <a:solidFill>
            <a:schemeClr val="accent1">
              <a:lumMod val="40000"/>
              <a:lumOff val="60000"/>
            </a:schemeClr>
          </a:solidFill>
          <a:ln>
            <a:solidFill>
              <a:schemeClr val="accent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7" name="矩形 686"/>
          <p:cNvSpPr/>
          <p:nvPr/>
        </p:nvSpPr>
        <p:spPr>
          <a:xfrm>
            <a:off x="3247095" y="2562330"/>
            <a:ext cx="208483" cy="213195"/>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9" name="矩形 688"/>
          <p:cNvSpPr/>
          <p:nvPr/>
        </p:nvSpPr>
        <p:spPr>
          <a:xfrm>
            <a:off x="3224481" y="2849433"/>
            <a:ext cx="208483" cy="213195"/>
          </a:xfrm>
          <a:prstGeom prst="rect">
            <a:avLst/>
          </a:prstGeom>
          <a:solidFill>
            <a:schemeClr val="accent6">
              <a:lumMod val="40000"/>
              <a:lumOff val="6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stretch>
            <a:fillRect/>
          </a:stretch>
        </p:blipFill>
        <p:spPr>
          <a:xfrm>
            <a:off x="7602580" y="4579094"/>
            <a:ext cx="2669045" cy="894801"/>
          </a:xfrm>
          <a:prstGeom prst="rect">
            <a:avLst/>
          </a:prstGeom>
        </p:spPr>
      </p:pic>
      <p:pic>
        <p:nvPicPr>
          <p:cNvPr id="16" name="图片 15"/>
          <p:cNvPicPr>
            <a:picLocks noChangeAspect="1"/>
          </p:cNvPicPr>
          <p:nvPr/>
        </p:nvPicPr>
        <p:blipFill>
          <a:blip r:embed="rId5"/>
          <a:stretch>
            <a:fillRect/>
          </a:stretch>
        </p:blipFill>
        <p:spPr>
          <a:xfrm>
            <a:off x="7444000" y="5814279"/>
            <a:ext cx="2948379" cy="754195"/>
          </a:xfrm>
          <a:prstGeom prst="rect">
            <a:avLst/>
          </a:prstGeom>
        </p:spPr>
      </p:pic>
      <p:sp>
        <p:nvSpPr>
          <p:cNvPr id="691" name="矩形 690"/>
          <p:cNvSpPr/>
          <p:nvPr/>
        </p:nvSpPr>
        <p:spPr>
          <a:xfrm>
            <a:off x="2954888" y="2562329"/>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5" name="矩形 694"/>
          <p:cNvSpPr/>
          <p:nvPr/>
        </p:nvSpPr>
        <p:spPr>
          <a:xfrm>
            <a:off x="7127297" y="1263822"/>
            <a:ext cx="4442515" cy="27771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aphicFrame>
        <p:nvGraphicFramePr>
          <p:cNvPr id="18" name="表格 17"/>
          <p:cNvGraphicFramePr>
            <a:graphicFrameLocks noGrp="1"/>
          </p:cNvGraphicFramePr>
          <p:nvPr/>
        </p:nvGraphicFramePr>
        <p:xfrm>
          <a:off x="5133965" y="4651380"/>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2997169191"/>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a:t>w/o XFER </a:t>
                      </a:r>
                      <a:endParaRPr lang="zh-CN" altLang="en-US" sz="1800" dirty="0"/>
                    </a:p>
                  </a:txBody>
                  <a:tcPr anchor="ctr"/>
                </a:tc>
                <a:extLst>
                  <a:ext uri="{0D108BD9-81ED-4DB2-BD59-A6C34878D82A}">
                    <a16:rowId xmlns:a16="http://schemas.microsoft.com/office/drawing/2014/main" val="54781529"/>
                  </a:ext>
                </a:extLst>
              </a:tr>
              <a:tr h="370840">
                <a:tc>
                  <a:txBody>
                    <a:bodyPr/>
                    <a:lstStyle/>
                    <a:p>
                      <a:pPr algn="ctr"/>
                      <a:r>
                        <a:rPr lang="en-US" altLang="zh-CN" dirty="0"/>
                        <a:t>1,412</a:t>
                      </a:r>
                      <a:endParaRPr lang="zh-CN" altLang="en-US" dirty="0"/>
                    </a:p>
                  </a:txBody>
                  <a:tcPr anchor="ctr"/>
                </a:tc>
                <a:extLst>
                  <a:ext uri="{0D108BD9-81ED-4DB2-BD59-A6C34878D82A}">
                    <a16:rowId xmlns:a16="http://schemas.microsoft.com/office/drawing/2014/main" val="335089522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a:solidFill>
                            <a:srgbClr val="C00000"/>
                          </a:solidFill>
                        </a:rPr>
                        <a:t>2,953</a:t>
                      </a:r>
                      <a:endParaRPr lang="zh-CN" altLang="en-US" b="1" dirty="0">
                        <a:solidFill>
                          <a:srgbClr val="C00000"/>
                        </a:solidFill>
                      </a:endParaRPr>
                    </a:p>
                  </a:txBody>
                  <a:tcPr anchor="ctr"/>
                </a:tc>
                <a:extLst>
                  <a:ext uri="{0D108BD9-81ED-4DB2-BD59-A6C34878D82A}">
                    <a16:rowId xmlns:a16="http://schemas.microsoft.com/office/drawing/2014/main" val="2058867390"/>
                  </a:ext>
                </a:extLst>
              </a:tr>
              <a:tr h="370840">
                <a:tc>
                  <a:txBody>
                    <a:bodyPr/>
                    <a:lstStyle/>
                    <a:p>
                      <a:pPr algn="ctr"/>
                      <a:r>
                        <a:rPr lang="en-US" altLang="zh-CN" dirty="0"/>
                        <a:t>234</a:t>
                      </a:r>
                      <a:endParaRPr lang="zh-CN" altLang="en-US" dirty="0"/>
                    </a:p>
                  </a:txBody>
                  <a:tcPr anchor="ctr"/>
                </a:tc>
                <a:extLst>
                  <a:ext uri="{0D108BD9-81ED-4DB2-BD59-A6C34878D82A}">
                    <a16:rowId xmlns:a16="http://schemas.microsoft.com/office/drawing/2014/main" val="716785447"/>
                  </a:ext>
                </a:extLst>
              </a:tr>
              <a:tr h="370840">
                <a:tc>
                  <a:txBody>
                    <a:bodyPr/>
                    <a:lstStyle/>
                    <a:p>
                      <a:pPr algn="ctr"/>
                      <a:r>
                        <a:rPr lang="en-US" altLang="zh-CN" b="0" dirty="0">
                          <a:solidFill>
                            <a:schemeClr val="tx1"/>
                          </a:solidFill>
                        </a:rPr>
                        <a:t>1,782</a:t>
                      </a:r>
                      <a:endParaRPr lang="zh-CN" altLang="en-US" b="0" dirty="0">
                        <a:solidFill>
                          <a:schemeClr val="tx1"/>
                        </a:solidFill>
                      </a:endParaRPr>
                    </a:p>
                  </a:txBody>
                  <a:tcPr anchor="ctr"/>
                </a:tc>
                <a:extLst>
                  <a:ext uri="{0D108BD9-81ED-4DB2-BD59-A6C34878D82A}">
                    <a16:rowId xmlns:a16="http://schemas.microsoft.com/office/drawing/2014/main" val="4013892236"/>
                  </a:ext>
                </a:extLst>
              </a:tr>
            </a:tbl>
          </a:graphicData>
        </a:graphic>
      </p:graphicFrame>
      <p:grpSp>
        <p:nvGrpSpPr>
          <p:cNvPr id="19" name="组合 18"/>
          <p:cNvGrpSpPr/>
          <p:nvPr/>
        </p:nvGrpSpPr>
        <p:grpSpPr>
          <a:xfrm>
            <a:off x="5167211" y="1596751"/>
            <a:ext cx="6850114" cy="2312750"/>
            <a:chOff x="5167211" y="1803880"/>
            <a:chExt cx="6850114" cy="2312750"/>
          </a:xfrm>
        </p:grpSpPr>
        <p:grpSp>
          <p:nvGrpSpPr>
            <p:cNvPr id="696" name="组合 695"/>
            <p:cNvGrpSpPr/>
            <p:nvPr/>
          </p:nvGrpSpPr>
          <p:grpSpPr>
            <a:xfrm>
              <a:off x="6114143" y="1803880"/>
              <a:ext cx="842962" cy="892494"/>
              <a:chOff x="3284622" y="4165603"/>
              <a:chExt cx="842962" cy="892494"/>
            </a:xfrm>
          </p:grpSpPr>
          <p:sp>
            <p:nvSpPr>
              <p:cNvPr id="697" name="矩形 69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8" name="矩形 697"/>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9" name="矩形 698"/>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0" name="矩形 699"/>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1" name="矩形 700"/>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2" name="矩形 70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3" name="矩形 70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4" name="矩形 703"/>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5" name="矩形 704"/>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6" name="矩形 705"/>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1" name="矩形 94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2" name="矩形 94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3" name="矩形 94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4" name="矩形 94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5" name="矩形 94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6" name="矩形 94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7" name="矩形 94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8" name="矩形 94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9" name="矩形 94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0" name="矩形 94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1" name="矩形 95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2" name="矩形 95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3" name="矩形 95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4" name="矩形 95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5" name="矩形 95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6" name="矩形 95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7" name="矩形 95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8" name="矩形 95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9" name="矩形 95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0" name="矩形 95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1" name="矩形 96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2" name="矩形 96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3" name="矩形 96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4" name="矩形 96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5" name="矩形 96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6" name="矩形 96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7" name="矩形 96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68" name="组合 967"/>
            <p:cNvGrpSpPr/>
            <p:nvPr/>
          </p:nvGrpSpPr>
          <p:grpSpPr>
            <a:xfrm>
              <a:off x="5859886" y="2049660"/>
              <a:ext cx="842962" cy="892494"/>
              <a:chOff x="3284622" y="4165603"/>
              <a:chExt cx="842962" cy="892494"/>
            </a:xfrm>
          </p:grpSpPr>
          <p:sp>
            <p:nvSpPr>
              <p:cNvPr id="969" name="矩形 96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0" name="矩形 96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1" name="矩形 97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2" name="矩形 97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3" name="矩形 97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4" name="矩形 97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5" name="矩形 97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6" name="矩形 97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7" name="矩形 97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8" name="矩形 97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7" name="矩形 1016"/>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8" name="矩形 101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9" name="矩形 101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0" name="矩形 1019"/>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1" name="矩形 1020"/>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2" name="矩形 1021"/>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3" name="矩形 1022"/>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4" name="矩形 102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5" name="矩形 102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6" name="矩形 102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7" name="矩形 102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8" name="矩形 102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9" name="矩形 102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0" name="矩形 102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1" name="矩形 103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2" name="矩形 103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3" name="矩形 103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4" name="矩形 103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5" name="矩形 103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6" name="矩形 103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7" name="矩形 103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8" name="矩形 103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9" name="矩形 103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0" name="矩形 103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1" name="矩形 104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2" name="矩形 104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3" name="矩形 104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044" name="组合 1043"/>
            <p:cNvGrpSpPr/>
            <p:nvPr/>
          </p:nvGrpSpPr>
          <p:grpSpPr>
            <a:xfrm>
              <a:off x="5652073" y="2280607"/>
              <a:ext cx="842962" cy="892494"/>
              <a:chOff x="235744" y="4450556"/>
              <a:chExt cx="842962" cy="892494"/>
            </a:xfrm>
          </p:grpSpPr>
          <p:sp>
            <p:nvSpPr>
              <p:cNvPr id="1045" name="矩形 1044"/>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46" name="组合 1045"/>
              <p:cNvGrpSpPr/>
              <p:nvPr/>
            </p:nvGrpSpPr>
            <p:grpSpPr>
              <a:xfrm>
                <a:off x="265391" y="4479560"/>
                <a:ext cx="787572" cy="833012"/>
                <a:chOff x="837183" y="4500991"/>
                <a:chExt cx="787572" cy="833012"/>
              </a:xfrm>
            </p:grpSpPr>
            <p:sp>
              <p:nvSpPr>
                <p:cNvPr id="1047" name="矩形 1046"/>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8" name="矩形 1047"/>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9" name="矩形 1048"/>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0" name="矩形 1049"/>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1" name="矩形 1050"/>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2" name="矩形 1051"/>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3" name="矩形 1052"/>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4" name="矩形 1053"/>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5" name="矩形 1054"/>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6" name="矩形 1055"/>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7" name="矩形 1056"/>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8" name="矩形 1057"/>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9" name="矩形 1058"/>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0" name="矩形 1059"/>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1" name="矩形 1060"/>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2" name="矩形 1061"/>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3" name="矩形 1062"/>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4" name="矩形 1063"/>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5" name="矩形 1064"/>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6" name="矩形 1065"/>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7" name="矩形 1066"/>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8" name="矩形 1067"/>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9" name="矩形 1068"/>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0" name="矩形 1069"/>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1" name="矩形 1070"/>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2" name="矩形 1071"/>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3" name="矩形 1072"/>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4" name="矩形 1073"/>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5" name="矩形 1074"/>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6" name="矩形 1075"/>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7" name="矩形 1076"/>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8" name="矩形 1077"/>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9" name="矩形 1078"/>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0" name="矩形 1079"/>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1" name="矩形 1080"/>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2" name="矩形 1081"/>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1083" name="组合 1082"/>
            <p:cNvGrpSpPr/>
            <p:nvPr/>
          </p:nvGrpSpPr>
          <p:grpSpPr>
            <a:xfrm>
              <a:off x="5389357" y="2509948"/>
              <a:ext cx="842962" cy="892494"/>
              <a:chOff x="235744" y="4450556"/>
              <a:chExt cx="842962" cy="892494"/>
            </a:xfrm>
          </p:grpSpPr>
          <p:sp>
            <p:nvSpPr>
              <p:cNvPr id="1084" name="矩形 1083"/>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85" name="组合 1084"/>
              <p:cNvGrpSpPr/>
              <p:nvPr/>
            </p:nvGrpSpPr>
            <p:grpSpPr>
              <a:xfrm>
                <a:off x="265391" y="4479560"/>
                <a:ext cx="787572" cy="833012"/>
                <a:chOff x="837183" y="4500991"/>
                <a:chExt cx="787572" cy="833012"/>
              </a:xfrm>
            </p:grpSpPr>
            <p:sp>
              <p:nvSpPr>
                <p:cNvPr id="1086" name="矩形 1085"/>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7" name="矩形 1086"/>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8" name="矩形 1087"/>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9" name="矩形 1088"/>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0" name="矩形 1089"/>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1" name="矩形 1090"/>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2" name="矩形 1091"/>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3" name="矩形 1092"/>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4" name="矩形 1093"/>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5" name="矩形 1094"/>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6" name="矩形 1095"/>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7" name="矩形 1096"/>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8" name="矩形 1097"/>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9" name="矩形 1098"/>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0" name="矩形 1099"/>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1" name="矩形 1100"/>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2" name="矩形 1101"/>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3" name="矩形 1102"/>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4" name="矩形 1103"/>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5" name="矩形 1104"/>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6" name="矩形 1105"/>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7" name="矩形 1106"/>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8" name="矩形 1107"/>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9" name="矩形 1108"/>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0" name="矩形 1109"/>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1" name="矩形 1110"/>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2" name="矩形 1111"/>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3" name="矩形 1112"/>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4" name="矩形 1113"/>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5" name="矩形 1114"/>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6" name="矩形 1115"/>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7" name="矩形 1116"/>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8" name="矩形 1117"/>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19" name="矩形 1118"/>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0" name="矩形 1119"/>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1" name="矩形 1120"/>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1122" name="组合 1121"/>
            <p:cNvGrpSpPr/>
            <p:nvPr/>
          </p:nvGrpSpPr>
          <p:grpSpPr>
            <a:xfrm>
              <a:off x="5167211" y="2713499"/>
              <a:ext cx="842962" cy="892494"/>
              <a:chOff x="235744" y="4450556"/>
              <a:chExt cx="842962" cy="892494"/>
            </a:xfrm>
          </p:grpSpPr>
          <p:sp>
            <p:nvSpPr>
              <p:cNvPr id="1123" name="矩形 1122"/>
              <p:cNvSpPr/>
              <p:nvPr/>
            </p:nvSpPr>
            <p:spPr>
              <a:xfrm>
                <a:off x="235744" y="4450556"/>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124" name="组合 1123"/>
              <p:cNvGrpSpPr/>
              <p:nvPr/>
            </p:nvGrpSpPr>
            <p:grpSpPr>
              <a:xfrm>
                <a:off x="265391" y="4479560"/>
                <a:ext cx="787572" cy="833012"/>
                <a:chOff x="837183" y="4500991"/>
                <a:chExt cx="787572" cy="833012"/>
              </a:xfrm>
            </p:grpSpPr>
            <p:sp>
              <p:nvSpPr>
                <p:cNvPr id="1125" name="矩形 1124"/>
                <p:cNvSpPr/>
                <p:nvPr/>
              </p:nvSpPr>
              <p:spPr>
                <a:xfrm>
                  <a:off x="837183"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6" name="矩形 1125"/>
                <p:cNvSpPr/>
                <p:nvPr/>
              </p:nvSpPr>
              <p:spPr>
                <a:xfrm>
                  <a:off x="980131" y="4500993"/>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7" name="矩形 1126"/>
                <p:cNvSpPr/>
                <p:nvPr/>
              </p:nvSpPr>
              <p:spPr>
                <a:xfrm>
                  <a:off x="1123079"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8" name="矩形 1127"/>
                <p:cNvSpPr/>
                <p:nvPr/>
              </p:nvSpPr>
              <p:spPr>
                <a:xfrm>
                  <a:off x="1266027" y="4500992"/>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9" name="矩形 1128"/>
                <p:cNvSpPr/>
                <p:nvPr/>
              </p:nvSpPr>
              <p:spPr>
                <a:xfrm>
                  <a:off x="1408975" y="450099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0" name="矩形 1129"/>
                <p:cNvSpPr/>
                <p:nvPr/>
              </p:nvSpPr>
              <p:spPr>
                <a:xfrm>
                  <a:off x="1551923" y="450099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1" name="矩形 1130"/>
                <p:cNvSpPr/>
                <p:nvPr/>
              </p:nvSpPr>
              <p:spPr>
                <a:xfrm>
                  <a:off x="837183"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2" name="矩形 1131"/>
                <p:cNvSpPr/>
                <p:nvPr/>
              </p:nvSpPr>
              <p:spPr>
                <a:xfrm>
                  <a:off x="980131" y="4653395"/>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3" name="矩形 1132"/>
                <p:cNvSpPr/>
                <p:nvPr/>
              </p:nvSpPr>
              <p:spPr>
                <a:xfrm>
                  <a:off x="1123079"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8" name="矩形 1247"/>
                <p:cNvSpPr/>
                <p:nvPr/>
              </p:nvSpPr>
              <p:spPr>
                <a:xfrm>
                  <a:off x="1266027" y="4653394"/>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9" name="矩形 1248"/>
                <p:cNvSpPr/>
                <p:nvPr/>
              </p:nvSpPr>
              <p:spPr>
                <a:xfrm>
                  <a:off x="1408975" y="465339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0" name="矩形 1249"/>
                <p:cNvSpPr/>
                <p:nvPr/>
              </p:nvSpPr>
              <p:spPr>
                <a:xfrm>
                  <a:off x="1551923" y="465339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1" name="矩形 1250"/>
                <p:cNvSpPr/>
                <p:nvPr/>
              </p:nvSpPr>
              <p:spPr>
                <a:xfrm>
                  <a:off x="837183"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2" name="矩形 1251"/>
                <p:cNvSpPr/>
                <p:nvPr/>
              </p:nvSpPr>
              <p:spPr>
                <a:xfrm>
                  <a:off x="980131" y="4805797"/>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3" name="矩形 1252"/>
                <p:cNvSpPr/>
                <p:nvPr/>
              </p:nvSpPr>
              <p:spPr>
                <a:xfrm>
                  <a:off x="1123079"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4" name="矩形 1253"/>
                <p:cNvSpPr/>
                <p:nvPr/>
              </p:nvSpPr>
              <p:spPr>
                <a:xfrm>
                  <a:off x="1266027" y="4805796"/>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5" name="矩形 1254"/>
                <p:cNvSpPr/>
                <p:nvPr/>
              </p:nvSpPr>
              <p:spPr>
                <a:xfrm>
                  <a:off x="1408975" y="480579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6" name="矩形 1255"/>
                <p:cNvSpPr/>
                <p:nvPr/>
              </p:nvSpPr>
              <p:spPr>
                <a:xfrm>
                  <a:off x="1551923" y="480579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7" name="矩形 1256"/>
                <p:cNvSpPr/>
                <p:nvPr/>
              </p:nvSpPr>
              <p:spPr>
                <a:xfrm>
                  <a:off x="839015"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8" name="矩形 1257"/>
                <p:cNvSpPr/>
                <p:nvPr/>
              </p:nvSpPr>
              <p:spPr>
                <a:xfrm>
                  <a:off x="981963" y="4958199"/>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9" name="矩形 1258"/>
                <p:cNvSpPr/>
                <p:nvPr/>
              </p:nvSpPr>
              <p:spPr>
                <a:xfrm>
                  <a:off x="1124911"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0" name="矩形 1259"/>
                <p:cNvSpPr/>
                <p:nvPr/>
              </p:nvSpPr>
              <p:spPr>
                <a:xfrm>
                  <a:off x="1267859" y="4958198"/>
                  <a:ext cx="71000" cy="7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1" name="矩形 1260"/>
                <p:cNvSpPr/>
                <p:nvPr/>
              </p:nvSpPr>
              <p:spPr>
                <a:xfrm>
                  <a:off x="1410807" y="495819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2" name="矩形 1261"/>
                <p:cNvSpPr/>
                <p:nvPr/>
              </p:nvSpPr>
              <p:spPr>
                <a:xfrm>
                  <a:off x="1553755" y="495819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3" name="矩形 1262"/>
                <p:cNvSpPr/>
                <p:nvPr/>
              </p:nvSpPr>
              <p:spPr>
                <a:xfrm>
                  <a:off x="839015"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4" name="矩形 1263"/>
                <p:cNvSpPr/>
                <p:nvPr/>
              </p:nvSpPr>
              <p:spPr>
                <a:xfrm>
                  <a:off x="981963" y="51106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5" name="矩形 1264"/>
                <p:cNvSpPr/>
                <p:nvPr/>
              </p:nvSpPr>
              <p:spPr>
                <a:xfrm>
                  <a:off x="1124911"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6" name="矩形 1265"/>
                <p:cNvSpPr/>
                <p:nvPr/>
              </p:nvSpPr>
              <p:spPr>
                <a:xfrm>
                  <a:off x="1267859"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7" name="矩形 1266"/>
                <p:cNvSpPr/>
                <p:nvPr/>
              </p:nvSpPr>
              <p:spPr>
                <a:xfrm>
                  <a:off x="1410807" y="511060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68" name="矩形 1267"/>
                <p:cNvSpPr/>
                <p:nvPr/>
              </p:nvSpPr>
              <p:spPr>
                <a:xfrm>
                  <a:off x="1553755" y="511059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0" name="矩形 1269"/>
                <p:cNvSpPr/>
                <p:nvPr/>
              </p:nvSpPr>
              <p:spPr>
                <a:xfrm>
                  <a:off x="839015"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1" name="矩形 1270"/>
                <p:cNvSpPr/>
                <p:nvPr/>
              </p:nvSpPr>
              <p:spPr>
                <a:xfrm>
                  <a:off x="981963" y="526300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2" name="矩形 1271"/>
                <p:cNvSpPr/>
                <p:nvPr/>
              </p:nvSpPr>
              <p:spPr>
                <a:xfrm>
                  <a:off x="1124911"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3" name="矩形 1272"/>
                <p:cNvSpPr/>
                <p:nvPr/>
              </p:nvSpPr>
              <p:spPr>
                <a:xfrm>
                  <a:off x="1267859"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4" name="矩形 1273"/>
                <p:cNvSpPr/>
                <p:nvPr/>
              </p:nvSpPr>
              <p:spPr>
                <a:xfrm>
                  <a:off x="1410807" y="526300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75" name="矩形 1274"/>
                <p:cNvSpPr/>
                <p:nvPr/>
              </p:nvSpPr>
              <p:spPr>
                <a:xfrm>
                  <a:off x="1553755" y="526300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1276" name="文本框 1275"/>
            <p:cNvSpPr txBox="1"/>
            <p:nvPr/>
          </p:nvSpPr>
          <p:spPr>
            <a:xfrm>
              <a:off x="5779836" y="3654965"/>
              <a:ext cx="665567" cy="461665"/>
            </a:xfrm>
            <a:prstGeom prst="rect">
              <a:avLst/>
            </a:prstGeom>
            <a:noFill/>
          </p:spPr>
          <p:txBody>
            <a:bodyPr wrap="none" rtlCol="0">
              <a:spAutoFit/>
            </a:bodyPr>
            <a:lstStyle/>
            <a:p>
              <a:r>
                <a:rPr lang="en-US" altLang="zh-CN" sz="2400" dirty="0"/>
                <a:t>IFM</a:t>
              </a:r>
              <a:endParaRPr lang="zh-CN" altLang="en-US" sz="2400" dirty="0"/>
            </a:p>
          </p:txBody>
        </p:sp>
        <p:sp>
          <p:nvSpPr>
            <p:cNvPr id="1277" name="文本框 1276"/>
            <p:cNvSpPr txBox="1"/>
            <p:nvPr/>
          </p:nvSpPr>
          <p:spPr>
            <a:xfrm>
              <a:off x="8114955" y="3616994"/>
              <a:ext cx="1198020" cy="461665"/>
            </a:xfrm>
            <a:prstGeom prst="rect">
              <a:avLst/>
            </a:prstGeom>
            <a:noFill/>
          </p:spPr>
          <p:txBody>
            <a:bodyPr wrap="none" rtlCol="0">
              <a:spAutoFit/>
            </a:bodyPr>
            <a:lstStyle/>
            <a:p>
              <a:r>
                <a:rPr lang="en-US" altLang="zh-CN" sz="2400" dirty="0"/>
                <a:t>Weights</a:t>
              </a:r>
              <a:endParaRPr lang="zh-CN" altLang="en-US" sz="2400" dirty="0"/>
            </a:p>
          </p:txBody>
        </p:sp>
        <p:sp>
          <p:nvSpPr>
            <p:cNvPr id="1278" name="文本框 1277"/>
            <p:cNvSpPr txBox="1"/>
            <p:nvPr/>
          </p:nvSpPr>
          <p:spPr>
            <a:xfrm>
              <a:off x="10428170" y="3616994"/>
              <a:ext cx="792205" cy="461665"/>
            </a:xfrm>
            <a:prstGeom prst="rect">
              <a:avLst/>
            </a:prstGeom>
            <a:noFill/>
          </p:spPr>
          <p:txBody>
            <a:bodyPr wrap="none" rtlCol="0">
              <a:spAutoFit/>
            </a:bodyPr>
            <a:lstStyle/>
            <a:p>
              <a:r>
                <a:rPr lang="en-US" altLang="zh-CN" sz="2400" dirty="0"/>
                <a:t>OFM</a:t>
              </a:r>
              <a:endParaRPr lang="zh-CN" altLang="en-US" sz="2400" dirty="0"/>
            </a:p>
          </p:txBody>
        </p:sp>
        <p:grpSp>
          <p:nvGrpSpPr>
            <p:cNvPr id="1279" name="组合 1278"/>
            <p:cNvGrpSpPr/>
            <p:nvPr/>
          </p:nvGrpSpPr>
          <p:grpSpPr>
            <a:xfrm>
              <a:off x="7726637" y="2306055"/>
              <a:ext cx="473075" cy="435063"/>
              <a:chOff x="2216150" y="4677866"/>
              <a:chExt cx="473075" cy="435063"/>
            </a:xfrm>
          </p:grpSpPr>
          <p:sp>
            <p:nvSpPr>
              <p:cNvPr id="1280" name="矩形 127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81" name="矩形 128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2" name="矩形 128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3" name="矩形 128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4" name="矩形 128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5" name="矩形 128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86" name="矩形 128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4" name="矩形 1293"/>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5" name="矩形 1294"/>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296" name="矩形 1295"/>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297" name="组合 1296"/>
            <p:cNvGrpSpPr/>
            <p:nvPr/>
          </p:nvGrpSpPr>
          <p:grpSpPr>
            <a:xfrm>
              <a:off x="7597907" y="2413791"/>
              <a:ext cx="473075" cy="435063"/>
              <a:chOff x="2216150" y="4677866"/>
              <a:chExt cx="473075" cy="435063"/>
            </a:xfrm>
          </p:grpSpPr>
          <p:sp>
            <p:nvSpPr>
              <p:cNvPr id="1298" name="矩形 1297"/>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99" name="矩形 1298"/>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0" name="矩形 1299"/>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1" name="矩形 1300"/>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2" name="矩形 1301"/>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3" name="矩形 1302"/>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4" name="矩形 1303"/>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5" name="矩形 1304"/>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6" name="矩形 1305"/>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07" name="矩形 1306"/>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08" name="组合 1307"/>
            <p:cNvGrpSpPr/>
            <p:nvPr/>
          </p:nvGrpSpPr>
          <p:grpSpPr>
            <a:xfrm>
              <a:off x="7469177" y="2513813"/>
              <a:ext cx="473075" cy="435063"/>
              <a:chOff x="2216150" y="4677866"/>
              <a:chExt cx="473075" cy="435063"/>
            </a:xfrm>
          </p:grpSpPr>
          <p:sp>
            <p:nvSpPr>
              <p:cNvPr id="1309" name="矩形 130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10" name="矩形 130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1" name="矩形 131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2" name="矩形 131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3" name="矩形 131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4" name="矩形 131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5" name="矩形 131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6" name="矩形 131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7" name="矩形 131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18" name="矩形 131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19" name="组合 1318"/>
            <p:cNvGrpSpPr/>
            <p:nvPr/>
          </p:nvGrpSpPr>
          <p:grpSpPr>
            <a:xfrm>
              <a:off x="8346875" y="2319550"/>
              <a:ext cx="473075" cy="435063"/>
              <a:chOff x="2216150" y="4677866"/>
              <a:chExt cx="473075" cy="435063"/>
            </a:xfrm>
          </p:grpSpPr>
          <p:sp>
            <p:nvSpPr>
              <p:cNvPr id="1320" name="矩形 131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21" name="矩形 132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2" name="矩形 132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3" name="矩形 132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4" name="矩形 132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5" name="矩形 132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6" name="矩形 132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7" name="矩形 132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8" name="矩形 132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29" name="矩形 132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30" name="组合 1329"/>
            <p:cNvGrpSpPr/>
            <p:nvPr/>
          </p:nvGrpSpPr>
          <p:grpSpPr>
            <a:xfrm>
              <a:off x="8218145" y="2427286"/>
              <a:ext cx="473075" cy="435063"/>
              <a:chOff x="2216150" y="4677866"/>
              <a:chExt cx="473075" cy="435063"/>
            </a:xfrm>
          </p:grpSpPr>
          <p:sp>
            <p:nvSpPr>
              <p:cNvPr id="1331" name="矩形 133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32" name="矩形 133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3" name="矩形 133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4" name="矩形 133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5" name="矩形 133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6" name="矩形 133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7" name="矩形 133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8" name="矩形 133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39" name="矩形 133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0" name="矩形 133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41" name="组合 1340"/>
            <p:cNvGrpSpPr/>
            <p:nvPr/>
          </p:nvGrpSpPr>
          <p:grpSpPr>
            <a:xfrm>
              <a:off x="8089415" y="2527308"/>
              <a:ext cx="473075" cy="435063"/>
              <a:chOff x="2216150" y="4677866"/>
              <a:chExt cx="473075" cy="435063"/>
            </a:xfrm>
          </p:grpSpPr>
          <p:sp>
            <p:nvSpPr>
              <p:cNvPr id="1342" name="矩形 134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43" name="矩形 134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4" name="矩形 134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5" name="矩形 134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6" name="矩形 134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7" name="矩形 134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8" name="矩形 134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49" name="矩形 134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0" name="矩形 134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1" name="矩形 135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52" name="组合 1351"/>
            <p:cNvGrpSpPr/>
            <p:nvPr/>
          </p:nvGrpSpPr>
          <p:grpSpPr>
            <a:xfrm>
              <a:off x="9020812" y="2311344"/>
              <a:ext cx="473075" cy="435063"/>
              <a:chOff x="2460163" y="4778356"/>
              <a:chExt cx="473075" cy="435063"/>
            </a:xfrm>
          </p:grpSpPr>
          <p:sp>
            <p:nvSpPr>
              <p:cNvPr id="1353" name="矩形 1352"/>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54" name="矩形 1353"/>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5" name="矩形 1354"/>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6" name="矩形 1355"/>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7" name="矩形 1356"/>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8" name="矩形 1357"/>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59" name="矩形 1358"/>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0" name="矩形 1359"/>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1" name="矩形 1360"/>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2" name="矩形 1361"/>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63" name="组合 1362"/>
            <p:cNvGrpSpPr/>
            <p:nvPr/>
          </p:nvGrpSpPr>
          <p:grpSpPr>
            <a:xfrm>
              <a:off x="8895224" y="2421389"/>
              <a:ext cx="473075" cy="435063"/>
              <a:chOff x="2460163" y="4778356"/>
              <a:chExt cx="473075" cy="435063"/>
            </a:xfrm>
          </p:grpSpPr>
          <p:sp>
            <p:nvSpPr>
              <p:cNvPr id="1364" name="矩形 1363"/>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65" name="矩形 1364"/>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6" name="矩形 1365"/>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7" name="矩形 1366"/>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8" name="矩形 1367"/>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69" name="矩形 1368"/>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0" name="矩形 1369"/>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1" name="矩形 1370"/>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2" name="矩形 1371"/>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3" name="矩形 1372"/>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74" name="组合 1373"/>
            <p:cNvGrpSpPr/>
            <p:nvPr/>
          </p:nvGrpSpPr>
          <p:grpSpPr>
            <a:xfrm>
              <a:off x="8766619" y="2537329"/>
              <a:ext cx="473075" cy="435063"/>
              <a:chOff x="2460163" y="4778356"/>
              <a:chExt cx="473075" cy="435063"/>
            </a:xfrm>
          </p:grpSpPr>
          <p:sp>
            <p:nvSpPr>
              <p:cNvPr id="1375" name="矩形 137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76" name="矩形 137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7" name="矩形 137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8" name="矩形 137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79" name="矩形 137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0" name="矩形 137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1" name="矩形 138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2" name="矩形 138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3" name="矩形 138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4" name="矩形 138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85" name="组合 1384"/>
            <p:cNvGrpSpPr/>
            <p:nvPr/>
          </p:nvGrpSpPr>
          <p:grpSpPr>
            <a:xfrm>
              <a:off x="9689753" y="2285010"/>
              <a:ext cx="473075" cy="435063"/>
              <a:chOff x="2460163" y="4778356"/>
              <a:chExt cx="473075" cy="435063"/>
            </a:xfrm>
          </p:grpSpPr>
          <p:sp>
            <p:nvSpPr>
              <p:cNvPr id="1386" name="矩形 138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87" name="矩形 138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8" name="矩形 138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89" name="矩形 138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0" name="矩形 138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1" name="矩形 139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2" name="矩形 139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3" name="矩形 139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4" name="矩形 139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5" name="矩形 139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396" name="组合 1395"/>
            <p:cNvGrpSpPr/>
            <p:nvPr/>
          </p:nvGrpSpPr>
          <p:grpSpPr>
            <a:xfrm>
              <a:off x="9564165" y="2395055"/>
              <a:ext cx="473075" cy="435063"/>
              <a:chOff x="2460163" y="4778356"/>
              <a:chExt cx="473075" cy="435063"/>
            </a:xfrm>
          </p:grpSpPr>
          <p:sp>
            <p:nvSpPr>
              <p:cNvPr id="1397" name="矩形 139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98" name="矩形 139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399" name="矩形 139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0" name="矩形 139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1" name="矩形 140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2" name="矩形 140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3" name="矩形 140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4" name="矩形 140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5" name="矩形 140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06" name="矩形 140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07" name="组合 1406"/>
            <p:cNvGrpSpPr/>
            <p:nvPr/>
          </p:nvGrpSpPr>
          <p:grpSpPr>
            <a:xfrm>
              <a:off x="9435560" y="2510995"/>
              <a:ext cx="473075" cy="435063"/>
              <a:chOff x="2460163" y="4778356"/>
              <a:chExt cx="473075" cy="435063"/>
            </a:xfrm>
          </p:grpSpPr>
          <p:sp>
            <p:nvSpPr>
              <p:cNvPr id="1408" name="矩形 140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09" name="矩形 140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0" name="矩形 140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1" name="矩形 141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2" name="矩形 141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3" name="矩形 141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4" name="矩形 141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5" name="矩形 141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6" name="矩形 141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17" name="矩形 141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18" name="组合 1417"/>
            <p:cNvGrpSpPr/>
            <p:nvPr/>
          </p:nvGrpSpPr>
          <p:grpSpPr>
            <a:xfrm>
              <a:off x="7324027" y="2637545"/>
              <a:ext cx="473075" cy="435063"/>
              <a:chOff x="2216150" y="4677866"/>
              <a:chExt cx="473075" cy="435063"/>
            </a:xfrm>
          </p:grpSpPr>
          <p:sp>
            <p:nvSpPr>
              <p:cNvPr id="1419" name="矩形 1418"/>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0" name="矩形 1419"/>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1" name="矩形 1420"/>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2" name="矩形 1421"/>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3" name="矩形 1422"/>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4" name="矩形 1423"/>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5" name="矩形 1424"/>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6" name="矩形 1425"/>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7" name="矩形 1426"/>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28" name="矩形 1427"/>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29" name="组合 1428"/>
            <p:cNvGrpSpPr/>
            <p:nvPr/>
          </p:nvGrpSpPr>
          <p:grpSpPr>
            <a:xfrm>
              <a:off x="7195297" y="2745281"/>
              <a:ext cx="473075" cy="435063"/>
              <a:chOff x="2216150" y="4677866"/>
              <a:chExt cx="473075" cy="435063"/>
            </a:xfrm>
          </p:grpSpPr>
          <p:sp>
            <p:nvSpPr>
              <p:cNvPr id="1430" name="矩形 1429"/>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1" name="矩形 1430"/>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2" name="矩形 1431"/>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3" name="矩形 1432"/>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4" name="矩形 1433"/>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5" name="矩形 1434"/>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6" name="矩形 1435"/>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7" name="矩形 1436"/>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8" name="矩形 1437"/>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39" name="矩形 1438"/>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40" name="组合 1439"/>
            <p:cNvGrpSpPr/>
            <p:nvPr/>
          </p:nvGrpSpPr>
          <p:grpSpPr>
            <a:xfrm>
              <a:off x="7066567" y="2845303"/>
              <a:ext cx="473075" cy="435063"/>
              <a:chOff x="2216150" y="4677866"/>
              <a:chExt cx="473075" cy="435063"/>
            </a:xfrm>
          </p:grpSpPr>
          <p:sp>
            <p:nvSpPr>
              <p:cNvPr id="1441" name="矩形 1440"/>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42" name="矩形 1441"/>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3" name="矩形 1442"/>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4" name="矩形 1443"/>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5" name="矩形 1444"/>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6" name="矩形 1445"/>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7" name="矩形 1446"/>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8" name="矩形 1447"/>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49" name="矩形 1448"/>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0" name="矩形 1449"/>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51" name="组合 1450"/>
            <p:cNvGrpSpPr/>
            <p:nvPr/>
          </p:nvGrpSpPr>
          <p:grpSpPr>
            <a:xfrm>
              <a:off x="7944265" y="2651040"/>
              <a:ext cx="473075" cy="435063"/>
              <a:chOff x="2216150" y="4677866"/>
              <a:chExt cx="473075" cy="435063"/>
            </a:xfrm>
          </p:grpSpPr>
          <p:sp>
            <p:nvSpPr>
              <p:cNvPr id="1452" name="矩形 1451"/>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53" name="矩形 1452"/>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4" name="矩形 1453"/>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5" name="矩形 1454"/>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6" name="矩形 1455"/>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7" name="矩形 1456"/>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8" name="矩形 1457"/>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59" name="矩形 1458"/>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0" name="矩形 1459"/>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1" name="矩形 1460"/>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62" name="组合 1461"/>
            <p:cNvGrpSpPr/>
            <p:nvPr/>
          </p:nvGrpSpPr>
          <p:grpSpPr>
            <a:xfrm>
              <a:off x="7815535" y="2758776"/>
              <a:ext cx="473075" cy="435063"/>
              <a:chOff x="2216150" y="4677866"/>
              <a:chExt cx="473075" cy="435063"/>
            </a:xfrm>
          </p:grpSpPr>
          <p:sp>
            <p:nvSpPr>
              <p:cNvPr id="1463" name="矩形 1462"/>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4" name="矩形 1463"/>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5" name="矩形 1464"/>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6" name="矩形 1465"/>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7" name="矩形 1466"/>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8" name="矩形 1467"/>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69" name="矩形 1468"/>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0" name="矩形 1469"/>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1" name="矩形 1470"/>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2" name="矩形 1471"/>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73" name="组合 1472"/>
            <p:cNvGrpSpPr/>
            <p:nvPr/>
          </p:nvGrpSpPr>
          <p:grpSpPr>
            <a:xfrm>
              <a:off x="7686805" y="2858798"/>
              <a:ext cx="473075" cy="435063"/>
              <a:chOff x="2216150" y="4677866"/>
              <a:chExt cx="473075" cy="435063"/>
            </a:xfrm>
          </p:grpSpPr>
          <p:sp>
            <p:nvSpPr>
              <p:cNvPr id="1474" name="矩形 1473"/>
              <p:cNvSpPr/>
              <p:nvPr/>
            </p:nvSpPr>
            <p:spPr>
              <a:xfrm>
                <a:off x="2216150" y="467786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75" name="矩形 1474"/>
              <p:cNvSpPr/>
              <p:nvPr/>
            </p:nvSpPr>
            <p:spPr>
              <a:xfrm>
                <a:off x="2274724"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6" name="矩形 1475"/>
              <p:cNvSpPr/>
              <p:nvPr/>
            </p:nvSpPr>
            <p:spPr>
              <a:xfrm>
                <a:off x="2417672" y="4708457"/>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7" name="矩形 1476"/>
              <p:cNvSpPr/>
              <p:nvPr/>
            </p:nvSpPr>
            <p:spPr>
              <a:xfrm>
                <a:off x="2560620" y="4708456"/>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8" name="矩形 1477"/>
              <p:cNvSpPr/>
              <p:nvPr/>
            </p:nvSpPr>
            <p:spPr>
              <a:xfrm>
                <a:off x="2274724"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79" name="矩形 1478"/>
              <p:cNvSpPr/>
              <p:nvPr/>
            </p:nvSpPr>
            <p:spPr>
              <a:xfrm>
                <a:off x="2417672" y="4860859"/>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0" name="矩形 1479"/>
              <p:cNvSpPr/>
              <p:nvPr/>
            </p:nvSpPr>
            <p:spPr>
              <a:xfrm>
                <a:off x="2560620" y="4860858"/>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1" name="矩形 1480"/>
              <p:cNvSpPr/>
              <p:nvPr/>
            </p:nvSpPr>
            <p:spPr>
              <a:xfrm>
                <a:off x="2274724"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2" name="矩形 1481"/>
              <p:cNvSpPr/>
              <p:nvPr/>
            </p:nvSpPr>
            <p:spPr>
              <a:xfrm>
                <a:off x="2417672" y="5013261"/>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3" name="矩形 1482"/>
              <p:cNvSpPr/>
              <p:nvPr/>
            </p:nvSpPr>
            <p:spPr>
              <a:xfrm>
                <a:off x="2560620" y="5013260"/>
                <a:ext cx="71000" cy="71000"/>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84" name="组合 1483"/>
            <p:cNvGrpSpPr/>
            <p:nvPr/>
          </p:nvGrpSpPr>
          <p:grpSpPr>
            <a:xfrm>
              <a:off x="8618202" y="2642834"/>
              <a:ext cx="473075" cy="435063"/>
              <a:chOff x="2460163" y="4778356"/>
              <a:chExt cx="473075" cy="435063"/>
            </a:xfrm>
          </p:grpSpPr>
          <p:sp>
            <p:nvSpPr>
              <p:cNvPr id="1485" name="矩形 1484"/>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86" name="矩形 1485"/>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7" name="矩形 1486"/>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8" name="矩形 1487"/>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89" name="矩形 1488"/>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0" name="矩形 1489"/>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1" name="矩形 1490"/>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2" name="矩形 1491"/>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3" name="矩形 1492"/>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4" name="矩形 1493"/>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495" name="组合 1494"/>
            <p:cNvGrpSpPr/>
            <p:nvPr/>
          </p:nvGrpSpPr>
          <p:grpSpPr>
            <a:xfrm>
              <a:off x="8492614" y="2752879"/>
              <a:ext cx="473075" cy="435063"/>
              <a:chOff x="2460163" y="4778356"/>
              <a:chExt cx="473075" cy="435063"/>
            </a:xfrm>
          </p:grpSpPr>
          <p:sp>
            <p:nvSpPr>
              <p:cNvPr id="1496" name="矩形 1495"/>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97" name="矩形 1496"/>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8" name="矩形 1497"/>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499" name="矩形 1498"/>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0" name="矩形 1499"/>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1" name="矩形 1500"/>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2" name="矩形 1501"/>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3" name="矩形 1502"/>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4" name="矩形 1503"/>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5" name="矩形 1504"/>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06" name="组合 1505"/>
            <p:cNvGrpSpPr/>
            <p:nvPr/>
          </p:nvGrpSpPr>
          <p:grpSpPr>
            <a:xfrm>
              <a:off x="8364009" y="2868819"/>
              <a:ext cx="473075" cy="435063"/>
              <a:chOff x="2460163" y="4778356"/>
              <a:chExt cx="473075" cy="435063"/>
            </a:xfrm>
          </p:grpSpPr>
          <p:sp>
            <p:nvSpPr>
              <p:cNvPr id="1507" name="矩形 1506"/>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08" name="矩形 1507"/>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09" name="矩形 1508"/>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0" name="矩形 1509"/>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1" name="矩形 1510"/>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2" name="矩形 1511"/>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3" name="矩形 1512"/>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4" name="矩形 1513"/>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5" name="矩形 1514"/>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16" name="矩形 1515"/>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17" name="组合 1516"/>
            <p:cNvGrpSpPr/>
            <p:nvPr/>
          </p:nvGrpSpPr>
          <p:grpSpPr>
            <a:xfrm>
              <a:off x="9287143" y="2616500"/>
              <a:ext cx="473075" cy="435063"/>
              <a:chOff x="2460163" y="4778356"/>
              <a:chExt cx="473075" cy="435063"/>
            </a:xfrm>
          </p:grpSpPr>
          <p:sp>
            <p:nvSpPr>
              <p:cNvPr id="1518" name="矩形 1517"/>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19" name="矩形 1518"/>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0" name="矩形 1519"/>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1" name="矩形 1520"/>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2" name="矩形 1521"/>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3" name="矩形 1522"/>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4" name="矩形 1523"/>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5" name="矩形 1524"/>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6" name="矩形 1525"/>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27" name="矩形 1526"/>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28" name="组合 1527"/>
            <p:cNvGrpSpPr/>
            <p:nvPr/>
          </p:nvGrpSpPr>
          <p:grpSpPr>
            <a:xfrm>
              <a:off x="9161555" y="2726545"/>
              <a:ext cx="473075" cy="435063"/>
              <a:chOff x="2460163" y="4778356"/>
              <a:chExt cx="473075" cy="435063"/>
            </a:xfrm>
          </p:grpSpPr>
          <p:sp>
            <p:nvSpPr>
              <p:cNvPr id="1529" name="矩形 1528"/>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30" name="矩形 1529"/>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1" name="矩形 1530"/>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2" name="矩形 1531"/>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3" name="矩形 1532"/>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4" name="矩形 1533"/>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5" name="矩形 1534"/>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6" name="矩形 1535"/>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7" name="矩形 1536"/>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38" name="矩形 1537"/>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39" name="组合 1538"/>
            <p:cNvGrpSpPr/>
            <p:nvPr/>
          </p:nvGrpSpPr>
          <p:grpSpPr>
            <a:xfrm>
              <a:off x="9032950" y="2842485"/>
              <a:ext cx="473075" cy="435063"/>
              <a:chOff x="2460163" y="4778356"/>
              <a:chExt cx="473075" cy="435063"/>
            </a:xfrm>
          </p:grpSpPr>
          <p:sp>
            <p:nvSpPr>
              <p:cNvPr id="1540" name="矩形 1539"/>
              <p:cNvSpPr/>
              <p:nvPr/>
            </p:nvSpPr>
            <p:spPr>
              <a:xfrm>
                <a:off x="2460163" y="4778356"/>
                <a:ext cx="473075" cy="43506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41" name="矩形 1540"/>
              <p:cNvSpPr/>
              <p:nvPr/>
            </p:nvSpPr>
            <p:spPr>
              <a:xfrm>
                <a:off x="2518737"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2" name="矩形 1541"/>
              <p:cNvSpPr/>
              <p:nvPr/>
            </p:nvSpPr>
            <p:spPr>
              <a:xfrm>
                <a:off x="2661685" y="480894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3" name="矩形 1542"/>
              <p:cNvSpPr/>
              <p:nvPr/>
            </p:nvSpPr>
            <p:spPr>
              <a:xfrm>
                <a:off x="2804633" y="480894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4" name="矩形 1543"/>
              <p:cNvSpPr/>
              <p:nvPr/>
            </p:nvSpPr>
            <p:spPr>
              <a:xfrm>
                <a:off x="2518737"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5" name="矩形 1544"/>
              <p:cNvSpPr/>
              <p:nvPr/>
            </p:nvSpPr>
            <p:spPr>
              <a:xfrm>
                <a:off x="2661685" y="496134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6" name="矩形 1545"/>
              <p:cNvSpPr/>
              <p:nvPr/>
            </p:nvSpPr>
            <p:spPr>
              <a:xfrm>
                <a:off x="2804633" y="496134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7" name="矩形 1546"/>
              <p:cNvSpPr/>
              <p:nvPr/>
            </p:nvSpPr>
            <p:spPr>
              <a:xfrm>
                <a:off x="2518737"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8" name="矩形 1547"/>
              <p:cNvSpPr/>
              <p:nvPr/>
            </p:nvSpPr>
            <p:spPr>
              <a:xfrm>
                <a:off x="2661685" y="511375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sp>
            <p:nvSpPr>
              <p:cNvPr id="1549" name="矩形 1548"/>
              <p:cNvSpPr/>
              <p:nvPr/>
            </p:nvSpPr>
            <p:spPr>
              <a:xfrm>
                <a:off x="2804633" y="511375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rgbClr val="C00000"/>
                  </a:solidFill>
                </a:endParaRPr>
              </a:p>
            </p:txBody>
          </p:sp>
        </p:grpSp>
        <p:grpSp>
          <p:nvGrpSpPr>
            <p:cNvPr id="1550" name="组合 1549"/>
            <p:cNvGrpSpPr/>
            <p:nvPr/>
          </p:nvGrpSpPr>
          <p:grpSpPr>
            <a:xfrm>
              <a:off x="11174363" y="1811489"/>
              <a:ext cx="842962" cy="892494"/>
              <a:chOff x="3284622" y="4165603"/>
              <a:chExt cx="842962" cy="892494"/>
            </a:xfrm>
          </p:grpSpPr>
          <p:sp>
            <p:nvSpPr>
              <p:cNvPr id="1551" name="矩形 1550"/>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52" name="矩形 1551"/>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3" name="矩形 1552"/>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4" name="矩形 1553"/>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5" name="矩形 1554"/>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6" name="矩形 1555"/>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7" name="矩形 1556"/>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8" name="矩形 1557"/>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59" name="矩形 1558"/>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0" name="矩形 1559"/>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1" name="矩形 1560"/>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2" name="矩形 1561"/>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3" name="矩形 1562"/>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4" name="矩形 1563"/>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5" name="矩形 1564"/>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6" name="矩形 1565"/>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7" name="矩形 1566"/>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8" name="矩形 1567"/>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69" name="矩形 1568"/>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0" name="矩形 1569"/>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1" name="矩形 1570"/>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2" name="矩形 1571"/>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3" name="矩形 1572"/>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4" name="矩形 1573"/>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5" name="矩形 1574"/>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6" name="矩形 1575"/>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7" name="矩形 1576"/>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8" name="矩形 1577"/>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79" name="矩形 1578"/>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0" name="矩形 1579"/>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1" name="矩形 1580"/>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2" name="矩形 1581"/>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3" name="矩形 1582"/>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4" name="矩形 1583"/>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5" name="矩形 1584"/>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6" name="矩形 1585"/>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87" name="矩形 1586"/>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588" name="组合 1587"/>
            <p:cNvGrpSpPr/>
            <p:nvPr/>
          </p:nvGrpSpPr>
          <p:grpSpPr>
            <a:xfrm>
              <a:off x="10911770" y="2045293"/>
              <a:ext cx="842962" cy="892494"/>
              <a:chOff x="3284622" y="4165603"/>
              <a:chExt cx="842962" cy="892494"/>
            </a:xfrm>
          </p:grpSpPr>
          <p:sp>
            <p:nvSpPr>
              <p:cNvPr id="1589" name="矩形 1588"/>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90" name="矩形 1589"/>
              <p:cNvSpPr/>
              <p:nvPr/>
            </p:nvSpPr>
            <p:spPr>
              <a:xfrm>
                <a:off x="3314269"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1" name="矩形 1590"/>
              <p:cNvSpPr/>
              <p:nvPr/>
            </p:nvSpPr>
            <p:spPr>
              <a:xfrm>
                <a:off x="3457217" y="41946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2" name="矩形 1591"/>
              <p:cNvSpPr/>
              <p:nvPr/>
            </p:nvSpPr>
            <p:spPr>
              <a:xfrm>
                <a:off x="3600165"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3" name="矩形 1592"/>
              <p:cNvSpPr/>
              <p:nvPr/>
            </p:nvSpPr>
            <p:spPr>
              <a:xfrm>
                <a:off x="3743113"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4" name="矩形 1593"/>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5" name="矩形 1594"/>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6" name="矩形 1595"/>
              <p:cNvSpPr/>
              <p:nvPr/>
            </p:nvSpPr>
            <p:spPr>
              <a:xfrm>
                <a:off x="3314269"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7" name="矩形 1596"/>
              <p:cNvSpPr/>
              <p:nvPr/>
            </p:nvSpPr>
            <p:spPr>
              <a:xfrm>
                <a:off x="3457217" y="43470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8" name="矩形 1597"/>
              <p:cNvSpPr/>
              <p:nvPr/>
            </p:nvSpPr>
            <p:spPr>
              <a:xfrm>
                <a:off x="3600165"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99" name="矩形 1598"/>
              <p:cNvSpPr/>
              <p:nvPr/>
            </p:nvSpPr>
            <p:spPr>
              <a:xfrm>
                <a:off x="3743113"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0" name="矩形 1599"/>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1" name="矩形 1600"/>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2" name="矩形 1601"/>
              <p:cNvSpPr/>
              <p:nvPr/>
            </p:nvSpPr>
            <p:spPr>
              <a:xfrm>
                <a:off x="3314269"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3" name="矩形 1602"/>
              <p:cNvSpPr/>
              <p:nvPr/>
            </p:nvSpPr>
            <p:spPr>
              <a:xfrm>
                <a:off x="3457217" y="44994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4" name="矩形 1603"/>
              <p:cNvSpPr/>
              <p:nvPr/>
            </p:nvSpPr>
            <p:spPr>
              <a:xfrm>
                <a:off x="3600165"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5" name="矩形 1604"/>
              <p:cNvSpPr/>
              <p:nvPr/>
            </p:nvSpPr>
            <p:spPr>
              <a:xfrm>
                <a:off x="3743113"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6" name="矩形 1605"/>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7" name="矩形 1606"/>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8" name="矩形 1607"/>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09" name="矩形 1608"/>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0" name="矩形 1609"/>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1" name="矩形 1610"/>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2" name="矩形 1611"/>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3" name="矩形 1612"/>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4" name="矩形 1613"/>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5" name="矩形 1614"/>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6" name="矩形 1615"/>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7" name="矩形 1616"/>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8" name="矩形 1617"/>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19" name="矩形 1618"/>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0" name="矩形 1619"/>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1" name="矩形 1620"/>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2" name="矩形 1621"/>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3" name="矩形 1622"/>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4" name="矩形 1623"/>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5" name="矩形 1624"/>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626" name="组合 1625"/>
            <p:cNvGrpSpPr/>
            <p:nvPr/>
          </p:nvGrpSpPr>
          <p:grpSpPr>
            <a:xfrm>
              <a:off x="10655681" y="2245760"/>
              <a:ext cx="842962" cy="892494"/>
              <a:chOff x="3284622" y="4165603"/>
              <a:chExt cx="842962" cy="892494"/>
            </a:xfrm>
          </p:grpSpPr>
          <p:sp>
            <p:nvSpPr>
              <p:cNvPr id="1627" name="矩形 1626"/>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28" name="矩形 1627"/>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29" name="矩形 1628"/>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0" name="矩形 1629"/>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1" name="矩形 1630"/>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2" name="矩形 1631"/>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3" name="矩形 1632"/>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4" name="矩形 1633"/>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5" name="矩形 1634"/>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6" name="矩形 1635"/>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7" name="矩形 1636"/>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8" name="矩形 1637"/>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39" name="矩形 1638"/>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0" name="矩形 1639"/>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1" name="矩形 1640"/>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2" name="矩形 1641"/>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3" name="矩形 1642"/>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4" name="矩形 1643"/>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5" name="矩形 1644"/>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6" name="矩形 1645"/>
              <p:cNvSpPr/>
              <p:nvPr/>
            </p:nvSpPr>
            <p:spPr>
              <a:xfrm>
                <a:off x="3316101"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7" name="矩形 1646"/>
              <p:cNvSpPr/>
              <p:nvPr/>
            </p:nvSpPr>
            <p:spPr>
              <a:xfrm>
                <a:off x="3459049" y="46518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8" name="矩形 1647"/>
              <p:cNvSpPr/>
              <p:nvPr/>
            </p:nvSpPr>
            <p:spPr>
              <a:xfrm>
                <a:off x="3601997"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49" name="矩形 1648"/>
              <p:cNvSpPr/>
              <p:nvPr/>
            </p:nvSpPr>
            <p:spPr>
              <a:xfrm>
                <a:off x="3744945"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0" name="矩形 1649"/>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1" name="矩形 1650"/>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2" name="矩形 1651"/>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3" name="矩形 1652"/>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4" name="矩形 1653"/>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5" name="矩形 1654"/>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6" name="矩形 1655"/>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7" name="矩形 1656"/>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8" name="矩形 1657"/>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59" name="矩形 1658"/>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0" name="矩形 1659"/>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1" name="矩形 1660"/>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2" name="矩形 1661"/>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3" name="矩形 1662"/>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1664" name="组合 1663"/>
            <p:cNvGrpSpPr/>
            <p:nvPr/>
          </p:nvGrpSpPr>
          <p:grpSpPr>
            <a:xfrm>
              <a:off x="10435498" y="2498164"/>
              <a:ext cx="842962" cy="892494"/>
              <a:chOff x="3284622" y="4165603"/>
              <a:chExt cx="842962" cy="892494"/>
            </a:xfrm>
          </p:grpSpPr>
          <p:sp>
            <p:nvSpPr>
              <p:cNvPr id="1665" name="矩形 1664"/>
              <p:cNvSpPr/>
              <p:nvPr/>
            </p:nvSpPr>
            <p:spPr>
              <a:xfrm>
                <a:off x="3284622" y="4165603"/>
                <a:ext cx="842962" cy="8924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6" name="矩形 1665"/>
              <p:cNvSpPr/>
              <p:nvPr/>
            </p:nvSpPr>
            <p:spPr>
              <a:xfrm>
                <a:off x="3314269"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7" name="矩形 1666"/>
              <p:cNvSpPr/>
              <p:nvPr/>
            </p:nvSpPr>
            <p:spPr>
              <a:xfrm>
                <a:off x="3457217" y="4194609"/>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8" name="矩形 1667"/>
              <p:cNvSpPr/>
              <p:nvPr/>
            </p:nvSpPr>
            <p:spPr>
              <a:xfrm>
                <a:off x="3600165"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69" name="矩形 1668"/>
              <p:cNvSpPr/>
              <p:nvPr/>
            </p:nvSpPr>
            <p:spPr>
              <a:xfrm>
                <a:off x="3743113" y="4194608"/>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0" name="矩形 1669"/>
              <p:cNvSpPr/>
              <p:nvPr/>
            </p:nvSpPr>
            <p:spPr>
              <a:xfrm>
                <a:off x="3886061" y="419460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1" name="矩形 1670"/>
              <p:cNvSpPr/>
              <p:nvPr/>
            </p:nvSpPr>
            <p:spPr>
              <a:xfrm>
                <a:off x="4029009" y="419460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2" name="矩形 1671"/>
              <p:cNvSpPr/>
              <p:nvPr/>
            </p:nvSpPr>
            <p:spPr>
              <a:xfrm>
                <a:off x="3314269"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3" name="矩形 1672"/>
              <p:cNvSpPr/>
              <p:nvPr/>
            </p:nvSpPr>
            <p:spPr>
              <a:xfrm>
                <a:off x="3457217" y="4347011"/>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4" name="矩形 1673"/>
              <p:cNvSpPr/>
              <p:nvPr/>
            </p:nvSpPr>
            <p:spPr>
              <a:xfrm>
                <a:off x="3600165"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5" name="矩形 1674"/>
              <p:cNvSpPr/>
              <p:nvPr/>
            </p:nvSpPr>
            <p:spPr>
              <a:xfrm>
                <a:off x="3743113" y="4347010"/>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6" name="矩形 1675"/>
              <p:cNvSpPr/>
              <p:nvPr/>
            </p:nvSpPr>
            <p:spPr>
              <a:xfrm>
                <a:off x="3886061" y="4347010"/>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7" name="矩形 1676"/>
              <p:cNvSpPr/>
              <p:nvPr/>
            </p:nvSpPr>
            <p:spPr>
              <a:xfrm>
                <a:off x="4029009" y="434700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8" name="矩形 1677"/>
              <p:cNvSpPr/>
              <p:nvPr/>
            </p:nvSpPr>
            <p:spPr>
              <a:xfrm>
                <a:off x="3314269"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79" name="矩形 1678"/>
              <p:cNvSpPr/>
              <p:nvPr/>
            </p:nvSpPr>
            <p:spPr>
              <a:xfrm>
                <a:off x="3457217" y="4499413"/>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0" name="矩形 1679"/>
              <p:cNvSpPr/>
              <p:nvPr/>
            </p:nvSpPr>
            <p:spPr>
              <a:xfrm>
                <a:off x="3600165"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1" name="矩形 1680"/>
              <p:cNvSpPr/>
              <p:nvPr/>
            </p:nvSpPr>
            <p:spPr>
              <a:xfrm>
                <a:off x="3743113" y="4499412"/>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2" name="矩形 1681"/>
              <p:cNvSpPr/>
              <p:nvPr/>
            </p:nvSpPr>
            <p:spPr>
              <a:xfrm>
                <a:off x="3886061" y="4499412"/>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3" name="矩形 1682"/>
              <p:cNvSpPr/>
              <p:nvPr/>
            </p:nvSpPr>
            <p:spPr>
              <a:xfrm>
                <a:off x="4029009" y="4499411"/>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4" name="矩形 1683"/>
              <p:cNvSpPr/>
              <p:nvPr/>
            </p:nvSpPr>
            <p:spPr>
              <a:xfrm>
                <a:off x="3316101"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5" name="矩形 1684"/>
              <p:cNvSpPr/>
              <p:nvPr/>
            </p:nvSpPr>
            <p:spPr>
              <a:xfrm>
                <a:off x="3459049" y="4651815"/>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6" name="矩形 1685"/>
              <p:cNvSpPr/>
              <p:nvPr/>
            </p:nvSpPr>
            <p:spPr>
              <a:xfrm>
                <a:off x="3601997"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7" name="矩形 1686"/>
              <p:cNvSpPr/>
              <p:nvPr/>
            </p:nvSpPr>
            <p:spPr>
              <a:xfrm>
                <a:off x="3744945" y="4651814"/>
                <a:ext cx="71000" cy="71000"/>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8" name="矩形 1687"/>
              <p:cNvSpPr/>
              <p:nvPr/>
            </p:nvSpPr>
            <p:spPr>
              <a:xfrm>
                <a:off x="3887893" y="4651814"/>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89" name="矩形 1688"/>
              <p:cNvSpPr/>
              <p:nvPr/>
            </p:nvSpPr>
            <p:spPr>
              <a:xfrm>
                <a:off x="4030841" y="4651813"/>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0" name="矩形 1689"/>
              <p:cNvSpPr/>
              <p:nvPr/>
            </p:nvSpPr>
            <p:spPr>
              <a:xfrm>
                <a:off x="3316101"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1" name="矩形 1690"/>
              <p:cNvSpPr/>
              <p:nvPr/>
            </p:nvSpPr>
            <p:spPr>
              <a:xfrm>
                <a:off x="3459049" y="48042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2" name="矩形 1691"/>
              <p:cNvSpPr/>
              <p:nvPr/>
            </p:nvSpPr>
            <p:spPr>
              <a:xfrm>
                <a:off x="3601997"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3" name="矩形 1692"/>
              <p:cNvSpPr/>
              <p:nvPr/>
            </p:nvSpPr>
            <p:spPr>
              <a:xfrm>
                <a:off x="3744945"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4" name="矩形 1693"/>
              <p:cNvSpPr/>
              <p:nvPr/>
            </p:nvSpPr>
            <p:spPr>
              <a:xfrm>
                <a:off x="3887893" y="4804216"/>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5" name="矩形 1694"/>
              <p:cNvSpPr/>
              <p:nvPr/>
            </p:nvSpPr>
            <p:spPr>
              <a:xfrm>
                <a:off x="4030841" y="4804215"/>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6" name="矩形 1695"/>
              <p:cNvSpPr/>
              <p:nvPr/>
            </p:nvSpPr>
            <p:spPr>
              <a:xfrm>
                <a:off x="3316101"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7" name="矩形 1696"/>
              <p:cNvSpPr/>
              <p:nvPr/>
            </p:nvSpPr>
            <p:spPr>
              <a:xfrm>
                <a:off x="3459049" y="4956619"/>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8" name="矩形 1697"/>
              <p:cNvSpPr/>
              <p:nvPr/>
            </p:nvSpPr>
            <p:spPr>
              <a:xfrm>
                <a:off x="3601997"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99" name="矩形 1698"/>
              <p:cNvSpPr/>
              <p:nvPr/>
            </p:nvSpPr>
            <p:spPr>
              <a:xfrm>
                <a:off x="3744945"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0" name="矩形 1699"/>
              <p:cNvSpPr/>
              <p:nvPr/>
            </p:nvSpPr>
            <p:spPr>
              <a:xfrm>
                <a:off x="3887893" y="4956618"/>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1" name="矩形 1700"/>
              <p:cNvSpPr/>
              <p:nvPr/>
            </p:nvSpPr>
            <p:spPr>
              <a:xfrm>
                <a:off x="4030841" y="4956617"/>
                <a:ext cx="71000" cy="71000"/>
              </a:xfrm>
              <a:prstGeom prst="rect">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
        <p:nvSpPr>
          <p:cNvPr id="686" name="矩形 685"/>
          <p:cNvSpPr/>
          <p:nvPr/>
        </p:nvSpPr>
        <p:spPr>
          <a:xfrm>
            <a:off x="3249681" y="2562330"/>
            <a:ext cx="200549" cy="21319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8" name="矩形 687"/>
          <p:cNvSpPr/>
          <p:nvPr/>
        </p:nvSpPr>
        <p:spPr>
          <a:xfrm>
            <a:off x="3246344" y="2844869"/>
            <a:ext cx="200549"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2136657" y="3560381"/>
            <a:ext cx="200549"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02" name="文本框 1701"/>
          <p:cNvSpPr txBox="1"/>
          <p:nvPr/>
        </p:nvSpPr>
        <p:spPr>
          <a:xfrm>
            <a:off x="2617895" y="3479204"/>
            <a:ext cx="2672142" cy="707886"/>
          </a:xfrm>
          <a:prstGeom prst="rect">
            <a:avLst/>
          </a:prstGeom>
          <a:noFill/>
        </p:spPr>
        <p:txBody>
          <a:bodyPr wrap="none" rtlCol="0">
            <a:spAutoFit/>
          </a:bodyPr>
          <a:lstStyle/>
          <a:p>
            <a:r>
              <a:rPr lang="en-US" altLang="zh-CN" sz="2400" dirty="0"/>
              <a:t>K times </a:t>
            </a:r>
          </a:p>
          <a:p>
            <a:r>
              <a:rPr lang="en-US" altLang="zh-CN" sz="1600" dirty="0"/>
              <a:t>(in terms of tiling parameters)</a:t>
            </a:r>
            <a:endParaRPr lang="zh-CN" altLang="en-US" sz="1600" dirty="0"/>
          </a:p>
        </p:txBody>
      </p:sp>
      <p:graphicFrame>
        <p:nvGraphicFramePr>
          <p:cNvPr id="21" name="表格 20"/>
          <p:cNvGraphicFramePr>
            <a:graphicFrameLocks noGrp="1"/>
          </p:cNvGraphicFramePr>
          <p:nvPr/>
        </p:nvGraphicFramePr>
        <p:xfrm>
          <a:off x="6245777" y="4651380"/>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2410704246"/>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Note</a:t>
                      </a:r>
                      <a:endParaRPr lang="zh-CN" altLang="en-US" sz="1800" dirty="0"/>
                    </a:p>
                  </a:txBody>
                  <a:tcPr anchor="ctr"/>
                </a:tc>
                <a:extLst>
                  <a:ext uri="{0D108BD9-81ED-4DB2-BD59-A6C34878D82A}">
                    <a16:rowId xmlns:a16="http://schemas.microsoft.com/office/drawing/2014/main" val="2868519451"/>
                  </a:ext>
                </a:extLst>
              </a:tr>
              <a:tr h="1483360">
                <a:tc>
                  <a:txBody>
                    <a:bodyPr/>
                    <a:lstStyle/>
                    <a:p>
                      <a:pPr algn="ctr"/>
                      <a:r>
                        <a:rPr lang="en-US" altLang="zh-CN" b="1" dirty="0">
                          <a:solidFill>
                            <a:srgbClr val="C00000"/>
                          </a:solidFill>
                        </a:rPr>
                        <a:t>1.91X</a:t>
                      </a:r>
                    </a:p>
                    <a:p>
                      <a:pPr algn="ctr"/>
                      <a:r>
                        <a:rPr lang="en-US" altLang="zh-CN" b="1" dirty="0">
                          <a:solidFill>
                            <a:srgbClr val="C00000"/>
                          </a:solidFill>
                        </a:rPr>
                        <a:t>Speedup</a:t>
                      </a:r>
                      <a:endParaRPr lang="zh-CN" altLang="en-US" b="1" dirty="0">
                        <a:solidFill>
                          <a:srgbClr val="C00000"/>
                        </a:solidFill>
                      </a:endParaRPr>
                    </a:p>
                  </a:txBody>
                  <a:tcPr anchor="ctr"/>
                </a:tc>
                <a:extLst>
                  <a:ext uri="{0D108BD9-81ED-4DB2-BD59-A6C34878D82A}">
                    <a16:rowId xmlns:a16="http://schemas.microsoft.com/office/drawing/2014/main" val="1663228717"/>
                  </a:ext>
                </a:extLst>
              </a:tr>
            </a:tbl>
          </a:graphicData>
        </a:graphic>
      </p:graphicFrame>
      <mc:AlternateContent xmlns:mc="http://schemas.openxmlformats.org/markup-compatibility/2006" xmlns:a14="http://schemas.microsoft.com/office/drawing/2010/main">
        <mc:Choice Requires="a14">
          <p:sp>
            <p:nvSpPr>
              <p:cNvPr id="1705" name="文本框 1704"/>
              <p:cNvSpPr txBox="1"/>
              <p:nvPr/>
            </p:nvSpPr>
            <p:spPr>
              <a:xfrm>
                <a:off x="2692488" y="3569157"/>
                <a:ext cx="3193823" cy="1134798"/>
              </a:xfrm>
              <a:prstGeom prst="rect">
                <a:avLst/>
              </a:prstGeom>
              <a:noFill/>
            </p:spPr>
            <p:txBody>
              <a:bodyPr wrap="none" rtlCol="0">
                <a:spAutoFit/>
              </a:bodyPr>
              <a:lstStyle/>
              <a:p>
                <a14:m>
                  <m:oMath xmlns:m="http://schemas.openxmlformats.org/officeDocument/2006/math">
                    <m:d>
                      <m:dPr>
                        <m:begChr m:val="⌈"/>
                        <m:endChr m:val="⌉"/>
                        <m:ctrlPr>
                          <a:rPr lang="en-US" altLang="zh-CN" sz="2400" i="1" smtClean="0">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𝐾</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r>
                  <a:rPr lang="en-US" altLang="zh-CN" sz="2400" dirty="0"/>
                  <a:t> times </a:t>
                </a:r>
              </a:p>
              <a:p>
                <a:r>
                  <a:rPr lang="en-US" altLang="zh-CN" sz="1600" dirty="0"/>
                  <a:t>(K is in terms of tiling parameters)</a:t>
                </a:r>
              </a:p>
              <a:p>
                <a:r>
                  <a:rPr lang="en-US" altLang="zh-CN" sz="1600" dirty="0"/>
                  <a:t>(m is in terms of stride and padding)</a:t>
                </a:r>
                <a:endParaRPr lang="zh-CN" altLang="en-US" sz="1600" dirty="0"/>
              </a:p>
            </p:txBody>
          </p:sp>
        </mc:Choice>
        <mc:Fallback xmlns="">
          <p:sp>
            <p:nvSpPr>
              <p:cNvPr id="1705" name="文本框 1704"/>
              <p:cNvSpPr txBox="1">
                <a:spLocks noRot="1" noChangeAspect="1" noMove="1" noResize="1" noEditPoints="1" noAdjustHandles="1" noChangeArrowheads="1" noChangeShapeType="1" noTextEdit="1"/>
              </p:cNvSpPr>
              <p:nvPr/>
            </p:nvSpPr>
            <p:spPr>
              <a:xfrm>
                <a:off x="2692488" y="3569157"/>
                <a:ext cx="3193823" cy="1134798"/>
              </a:xfrm>
              <a:prstGeom prst="rect">
                <a:avLst/>
              </a:prstGeom>
              <a:blipFill>
                <a:blip r:embed="rId6"/>
                <a:stretch>
                  <a:fillRect l="-1145" b="-5882"/>
                </a:stretch>
              </a:blipFill>
            </p:spPr>
            <p:txBody>
              <a:bodyPr/>
              <a:lstStyle/>
              <a:p>
                <a:r>
                  <a:rPr lang="zh-CN" altLang="en-US">
                    <a:noFill/>
                  </a:rPr>
                  <a:t> </a:t>
                </a:r>
              </a:p>
            </p:txBody>
          </p:sp>
        </mc:Fallback>
      </mc:AlternateContent>
      <p:sp>
        <p:nvSpPr>
          <p:cNvPr id="22" name="矩形 21"/>
          <p:cNvSpPr/>
          <p:nvPr/>
        </p:nvSpPr>
        <p:spPr>
          <a:xfrm>
            <a:off x="4133122" y="1064723"/>
            <a:ext cx="4109688" cy="26161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03" name="文本框 1702"/>
              <p:cNvSpPr txBox="1"/>
              <p:nvPr/>
            </p:nvSpPr>
            <p:spPr>
              <a:xfrm>
                <a:off x="4095865" y="1082660"/>
                <a:ext cx="4283342" cy="261610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b="1" i="0" smtClean="0">
                          <a:latin typeface="Cambria Math" panose="02040503050406030204" pitchFamily="18" charset="0"/>
                        </a:rPr>
                        <m:t>𝐎𝐛𝐬𝐞𝐫𝐯𝐚𝐭𝐢𝐨𝐧</m:t>
                      </m:r>
                      <m:r>
                        <a:rPr lang="en-US" altLang="zh-CN" sz="2400" b="1" i="0" smtClean="0">
                          <a:latin typeface="Cambria Math" panose="02040503050406030204" pitchFamily="18" charset="0"/>
                        </a:rPr>
                        <m:t>:</m:t>
                      </m:r>
                    </m:oMath>
                  </m:oMathPara>
                </a14:m>
                <a:endParaRPr lang="en-US" altLang="zh-CN" sz="2400" b="1" dirty="0"/>
              </a:p>
              <a:p>
                <a:pPr marL="457200" indent="-457200">
                  <a:spcBef>
                    <a:spcPts val="1200"/>
                  </a:spcBef>
                  <a:buFont typeface="+mj-lt"/>
                  <a:buAutoNum type="arabicPeriod"/>
                </a:pPr>
                <a:r>
                  <a:rPr lang="en-US" altLang="zh-CN" sz="2000" b="0" dirty="0"/>
                  <a:t>Loading IFM, OFM, Computation are conducted </a:t>
                </a:r>
                <a:r>
                  <a:rPr lang="en-US" altLang="zh-CN" sz="2000" b="1" dirty="0">
                    <a:solidFill>
                      <a:schemeClr val="accent1"/>
                    </a:solidFill>
                  </a:rPr>
                  <a:t>independently</a:t>
                </a:r>
                <a:r>
                  <a:rPr lang="en-US" altLang="zh-CN" sz="2000" b="0" dirty="0"/>
                  <a:t> on two FPGAs </a:t>
                </a:r>
              </a:p>
              <a:p>
                <a:pPr marL="457200" indent="-457200">
                  <a:spcBef>
                    <a:spcPts val="1200"/>
                  </a:spcBef>
                  <a:buFont typeface="+mj-lt"/>
                  <a:buAutoNum type="arabicPeriod"/>
                </a:pPr>
                <a:r>
                  <a:rPr lang="en-US" altLang="zh-CN" sz="2000" b="0" dirty="0"/>
                  <a:t>Performance is still dominated by </a:t>
                </a:r>
                <a:r>
                  <a:rPr lang="en-US" altLang="zh-CN" sz="2000" b="1" dirty="0">
                    <a:solidFill>
                      <a:schemeClr val="accent1"/>
                    </a:solidFill>
                  </a:rPr>
                  <a:t>loading weights</a:t>
                </a:r>
                <a:r>
                  <a:rPr lang="en-US" altLang="zh-CN" sz="2000" b="0" dirty="0"/>
                  <a:t>, and weights are </a:t>
                </a:r>
                <a:r>
                  <a:rPr lang="en-US" altLang="zh-CN" sz="2000" b="1" dirty="0">
                    <a:solidFill>
                      <a:schemeClr val="accent1"/>
                    </a:solidFill>
                  </a:rPr>
                  <a:t>duplicated</a:t>
                </a:r>
                <a:r>
                  <a:rPr lang="en-US" altLang="zh-CN" sz="2000" b="0" dirty="0"/>
                  <a:t> on two FPGAs</a:t>
                </a:r>
              </a:p>
            </p:txBody>
          </p:sp>
        </mc:Choice>
        <mc:Fallback xmlns="">
          <p:sp>
            <p:nvSpPr>
              <p:cNvPr id="1703" name="文本框 1702"/>
              <p:cNvSpPr txBox="1">
                <a:spLocks noRot="1" noChangeAspect="1" noMove="1" noResize="1" noEditPoints="1" noAdjustHandles="1" noChangeArrowheads="1" noChangeShapeType="1" noTextEdit="1"/>
              </p:cNvSpPr>
              <p:nvPr/>
            </p:nvSpPr>
            <p:spPr>
              <a:xfrm>
                <a:off x="4095865" y="1082660"/>
                <a:ext cx="4283342" cy="2616101"/>
              </a:xfrm>
              <a:prstGeom prst="rect">
                <a:avLst/>
              </a:prstGeom>
              <a:blipFill>
                <a:blip r:embed="rId7"/>
                <a:stretch>
                  <a:fillRect l="-1565" b="-3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529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9"/>
                                        </p:tgtEl>
                                      </p:cBhvr>
                                    </p:animEffect>
                                    <p:anim calcmode="lin" valueType="num">
                                      <p:cBhvr>
                                        <p:cTn id="7" dur="1000"/>
                                        <p:tgtEl>
                                          <p:spTgt spid="19"/>
                                        </p:tgtEl>
                                        <p:attrNameLst>
                                          <p:attrName>ppt_x</p:attrName>
                                        </p:attrNameLst>
                                      </p:cBhvr>
                                      <p:tavLst>
                                        <p:tav tm="0">
                                          <p:val>
                                            <p:strVal val="ppt_x"/>
                                          </p:val>
                                        </p:tav>
                                        <p:tav tm="100000">
                                          <p:val>
                                            <p:strVal val="ppt_x"/>
                                          </p:val>
                                        </p:tav>
                                      </p:tavLst>
                                    </p:anim>
                                    <p:anim calcmode="lin" valueType="num">
                                      <p:cBhvr>
                                        <p:cTn id="8" dur="1000"/>
                                        <p:tgtEl>
                                          <p:spTgt spid="19"/>
                                        </p:tgtEl>
                                        <p:attrNameLst>
                                          <p:attrName>ppt_y</p:attrName>
                                        </p:attrNameLst>
                                      </p:cBhvr>
                                      <p:tavLst>
                                        <p:tav tm="0">
                                          <p:val>
                                            <p:strVal val="ppt_y"/>
                                          </p:val>
                                        </p:tav>
                                        <p:tav tm="100000">
                                          <p:val>
                                            <p:strVal val="ppt_y+.1"/>
                                          </p:val>
                                        </p:tav>
                                      </p:tavLst>
                                    </p:anim>
                                    <p:set>
                                      <p:cBhvr>
                                        <p:cTn id="9" dur="1" fill="hold">
                                          <p:stCondLst>
                                            <p:cond delay="999"/>
                                          </p:stCondLst>
                                        </p:cTn>
                                        <p:tgtEl>
                                          <p:spTgt spid="19"/>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69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0" nodeType="clickEffect">
                                  <p:stCondLst>
                                    <p:cond delay="0"/>
                                  </p:stCondLst>
                                  <p:childTnLst>
                                    <p:animMotion origin="layout" path="M -3.95833E-6 -4.81481E-6 L 0.6836 0.00186 " pathEditMode="relative" rAng="0" ptsTypes="AA">
                                      <p:cBhvr>
                                        <p:cTn id="31" dur="2000" fill="hold"/>
                                        <p:tgtEl>
                                          <p:spTgt spid="685"/>
                                        </p:tgtEl>
                                        <p:attrNameLst>
                                          <p:attrName>ppt_x</p:attrName>
                                          <p:attrName>ppt_y</p:attrName>
                                        </p:attrNameLst>
                                      </p:cBhvr>
                                      <p:rCtr x="34180" y="93"/>
                                    </p:animMotion>
                                  </p:childTnLst>
                                </p:cTn>
                              </p:par>
                              <p:par>
                                <p:cTn id="32" presetID="42" presetClass="path" presetSubtype="0" accel="50000" decel="50000" fill="hold" grpId="0" nodeType="withEffect">
                                  <p:stCondLst>
                                    <p:cond delay="0"/>
                                  </p:stCondLst>
                                  <p:childTnLst>
                                    <p:animMotion origin="layout" path="M 3.33333E-6 -1.11111E-6 L 0.46836 0.00509 " pathEditMode="relative" rAng="0" ptsTypes="AA">
                                      <p:cBhvr>
                                        <p:cTn id="33" dur="2000" fill="hold"/>
                                        <p:tgtEl>
                                          <p:spTgt spid="689"/>
                                        </p:tgtEl>
                                        <p:attrNameLst>
                                          <p:attrName>ppt_x</p:attrName>
                                          <p:attrName>ppt_y</p:attrName>
                                        </p:attrNameLst>
                                      </p:cBhvr>
                                      <p:rCtr x="23411" y="255"/>
                                    </p:animMotion>
                                  </p:childTnLst>
                                </p:cTn>
                              </p:par>
                              <p:par>
                                <p:cTn id="34" presetID="42" presetClass="path" presetSubtype="0" accel="50000" decel="50000" fill="hold" grpId="0" nodeType="withEffect">
                                  <p:stCondLst>
                                    <p:cond delay="0"/>
                                  </p:stCondLst>
                                  <p:childTnLst>
                                    <p:animMotion origin="layout" path="M 2.08333E-7 -4.44444E-6 L 0.46263 0.00278 " pathEditMode="relative" rAng="0" ptsTypes="AA">
                                      <p:cBhvr>
                                        <p:cTn id="35" dur="2000" fill="hold"/>
                                        <p:tgtEl>
                                          <p:spTgt spid="687"/>
                                        </p:tgtEl>
                                        <p:attrNameLst>
                                          <p:attrName>ppt_x</p:attrName>
                                          <p:attrName>ppt_y</p:attrName>
                                        </p:attrNameLst>
                                      </p:cBhvr>
                                      <p:rCtr x="23125" y="139"/>
                                    </p:animMotion>
                                  </p:childTnLst>
                                </p:cTn>
                              </p:par>
                              <p:par>
                                <p:cTn id="36" presetID="42" presetClass="path" presetSubtype="0" accel="50000" decel="50000" fill="hold" grpId="0" nodeType="withEffect">
                                  <p:stCondLst>
                                    <p:cond delay="0"/>
                                  </p:stCondLst>
                                  <p:childTnLst>
                                    <p:animMotion origin="layout" path="M -1.66667E-6 -4.44444E-6 L 0.46511 0.00278 " pathEditMode="relative" rAng="0" ptsTypes="AA">
                                      <p:cBhvr>
                                        <p:cTn id="37" dur="2000" fill="hold"/>
                                        <p:tgtEl>
                                          <p:spTgt spid="691"/>
                                        </p:tgtEl>
                                        <p:attrNameLst>
                                          <p:attrName>ppt_x</p:attrName>
                                          <p:attrName>ppt_y</p:attrName>
                                        </p:attrNameLst>
                                      </p:cBhvr>
                                      <p:rCtr x="23255" y="139"/>
                                    </p:animMotion>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702"/>
                                        </p:tgtEl>
                                      </p:cBhvr>
                                    </p:animEffect>
                                    <p:set>
                                      <p:cBhvr>
                                        <p:cTn id="42" dur="1" fill="hold">
                                          <p:stCondLst>
                                            <p:cond delay="499"/>
                                          </p:stCondLst>
                                        </p:cTn>
                                        <p:tgtEl>
                                          <p:spTgt spid="1702"/>
                                        </p:tgtEl>
                                        <p:attrNameLst>
                                          <p:attrName>style.visibility</p:attrName>
                                        </p:attrNameLst>
                                      </p:cBhvr>
                                      <p:to>
                                        <p:strVal val="hidden"/>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70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70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84" grpId="0"/>
      <p:bldP spid="685" grpId="0" animBg="1"/>
      <p:bldP spid="687" grpId="0" animBg="1"/>
      <p:bldP spid="689" grpId="0" animBg="1"/>
      <p:bldP spid="691" grpId="0" animBg="1"/>
      <p:bldP spid="695" grpId="0" animBg="1"/>
      <p:bldP spid="1702" grpId="0"/>
      <p:bldP spid="1705" grpId="0"/>
      <p:bldP spid="22" grpId="0" animBg="1"/>
      <p:bldP spid="170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97695" y="1363872"/>
            <a:ext cx="10228473" cy="2700723"/>
            <a:chOff x="1070378" y="1681442"/>
            <a:chExt cx="10228473" cy="2700723"/>
          </a:xfrm>
        </p:grpSpPr>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378" y="2161201"/>
              <a:ext cx="10228473" cy="2220964"/>
            </a:xfrm>
            <a:prstGeom prst="rect">
              <a:avLst/>
            </a:prstGeom>
          </p:spPr>
        </p:pic>
        <p:sp>
          <p:nvSpPr>
            <p:cNvPr id="8" name="文本框 7"/>
            <p:cNvSpPr txBox="1"/>
            <p:nvPr/>
          </p:nvSpPr>
          <p:spPr>
            <a:xfrm>
              <a:off x="2067972" y="1687512"/>
              <a:ext cx="1080745" cy="461665"/>
            </a:xfrm>
            <a:prstGeom prst="rect">
              <a:avLst/>
            </a:prstGeom>
            <a:noFill/>
          </p:spPr>
          <p:txBody>
            <a:bodyPr wrap="none" rtlCol="0">
              <a:spAutoFit/>
            </a:bodyPr>
            <a:lstStyle/>
            <a:p>
              <a:r>
                <a:rPr lang="en-US" altLang="zh-CN" sz="2400" dirty="0"/>
                <a:t>FPGA 1</a:t>
              </a:r>
              <a:endParaRPr lang="zh-CN" altLang="en-US" sz="2400" dirty="0"/>
            </a:p>
          </p:txBody>
        </p:sp>
        <p:sp>
          <p:nvSpPr>
            <p:cNvPr id="30" name="文本框 29"/>
            <p:cNvSpPr txBox="1"/>
            <p:nvPr/>
          </p:nvSpPr>
          <p:spPr>
            <a:xfrm>
              <a:off x="9284317" y="1681442"/>
              <a:ext cx="1080745" cy="461665"/>
            </a:xfrm>
            <a:prstGeom prst="rect">
              <a:avLst/>
            </a:prstGeom>
            <a:noFill/>
          </p:spPr>
          <p:txBody>
            <a:bodyPr wrap="none" rtlCol="0">
              <a:spAutoFit/>
            </a:bodyPr>
            <a:lstStyle/>
            <a:p>
              <a:r>
                <a:rPr lang="en-US" altLang="zh-CN" sz="2400" dirty="0"/>
                <a:t>FPGA 2</a:t>
              </a:r>
              <a:endParaRPr lang="zh-CN" altLang="en-US" sz="2400" dirty="0"/>
            </a:p>
          </p:txBody>
        </p:sp>
      </p:grpSp>
      <p:sp>
        <p:nvSpPr>
          <p:cNvPr id="13" name="标题 2"/>
          <p:cNvSpPr txBox="1">
            <a:spLocks/>
          </p:cNvSpPr>
          <p:nvPr/>
        </p:nvSpPr>
        <p:spPr>
          <a:xfrm>
            <a:off x="419099" y="106121"/>
            <a:ext cx="11585667"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pPr>
              <a:lnSpc>
                <a:spcPct val="130000"/>
              </a:lnSpc>
              <a:spcBef>
                <a:spcPts val="1800"/>
              </a:spcBef>
            </a:pPr>
            <a:r>
              <a:rPr lang="en-US" altLang="zh-CN" sz="3200" dirty="0"/>
              <a:t>XFER: Achieve Super-Linear Speedup by </a:t>
            </a:r>
            <a:r>
              <a:rPr lang="en-US" altLang="zh-CN" sz="3200" u="sng" dirty="0"/>
              <a:t>Transferring</a:t>
            </a:r>
            <a:r>
              <a:rPr lang="en-US" altLang="zh-CN" sz="3200" dirty="0"/>
              <a:t> Accesses </a:t>
            </a:r>
            <a:br>
              <a:rPr lang="en-US" altLang="zh-CN" sz="3200" dirty="0"/>
            </a:br>
            <a:r>
              <a:rPr lang="en-US" altLang="zh-CN" sz="2400" dirty="0"/>
              <a:t>             —— from Off-Chip Memory to Inter-FPGA Links</a:t>
            </a:r>
          </a:p>
        </p:txBody>
      </p:sp>
      <p:sp>
        <p:nvSpPr>
          <p:cNvPr id="1287" name="矩形 1286"/>
          <p:cNvSpPr/>
          <p:nvPr/>
        </p:nvSpPr>
        <p:spPr>
          <a:xfrm>
            <a:off x="2962840" y="2668451"/>
            <a:ext cx="107386"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88" name="矩形 1287"/>
          <p:cNvSpPr/>
          <p:nvPr/>
        </p:nvSpPr>
        <p:spPr>
          <a:xfrm>
            <a:off x="2136657" y="3666502"/>
            <a:ext cx="205989"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nvGraphicFramePr>
        <p:xfrm>
          <a:off x="111881" y="4757501"/>
          <a:ext cx="8488921" cy="1854200"/>
        </p:xfrm>
        <a:graphic>
          <a:graphicData uri="http://schemas.openxmlformats.org/drawingml/2006/table">
            <a:tbl>
              <a:tblPr firstRow="1" bandRow="1">
                <a:tableStyleId>{5C22544A-7EE6-4342-B048-85BDC9FD1C3A}</a:tableStyleId>
              </a:tblPr>
              <a:tblGrid>
                <a:gridCol w="1805349">
                  <a:extLst>
                    <a:ext uri="{9D8B030D-6E8A-4147-A177-3AD203B41FA5}">
                      <a16:colId xmlns:a16="http://schemas.microsoft.com/office/drawing/2014/main" val="1257454569"/>
                    </a:ext>
                  </a:extLst>
                </a:gridCol>
                <a:gridCol w="2201152">
                  <a:extLst>
                    <a:ext uri="{9D8B030D-6E8A-4147-A177-3AD203B41FA5}">
                      <a16:colId xmlns:a16="http://schemas.microsoft.com/office/drawing/2014/main" val="3617807790"/>
                    </a:ext>
                  </a:extLst>
                </a:gridCol>
                <a:gridCol w="989195">
                  <a:extLst>
                    <a:ext uri="{9D8B030D-6E8A-4147-A177-3AD203B41FA5}">
                      <a16:colId xmlns:a16="http://schemas.microsoft.com/office/drawing/2014/main" val="1498792934"/>
                    </a:ext>
                  </a:extLst>
                </a:gridCol>
                <a:gridCol w="1129937">
                  <a:extLst>
                    <a:ext uri="{9D8B030D-6E8A-4147-A177-3AD203B41FA5}">
                      <a16:colId xmlns:a16="http://schemas.microsoft.com/office/drawing/2014/main" val="3540416410"/>
                    </a:ext>
                  </a:extLst>
                </a:gridCol>
                <a:gridCol w="1110343">
                  <a:extLst>
                    <a:ext uri="{9D8B030D-6E8A-4147-A177-3AD203B41FA5}">
                      <a16:colId xmlns:a16="http://schemas.microsoft.com/office/drawing/2014/main" val="777583087"/>
                    </a:ext>
                  </a:extLst>
                </a:gridCol>
                <a:gridCol w="1252945">
                  <a:extLst>
                    <a:ext uri="{9D8B030D-6E8A-4147-A177-3AD203B41FA5}">
                      <a16:colId xmlns:a16="http://schemas.microsoft.com/office/drawing/2014/main" val="2939310588"/>
                    </a:ext>
                  </a:extLst>
                </a:gridCol>
              </a:tblGrid>
              <a:tr h="370840">
                <a:tc>
                  <a:txBody>
                    <a:bodyPr/>
                    <a:lstStyle/>
                    <a:p>
                      <a:pPr algn="ctr"/>
                      <a:r>
                        <a:rPr lang="en-US" altLang="zh-CN" dirty="0"/>
                        <a:t>NN</a:t>
                      </a:r>
                      <a:endParaRPr lang="zh-CN" alt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Operation</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Single</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baseline="0" dirty="0"/>
                        <a:t>w/o XFER </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w/ XFER</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Note</a:t>
                      </a:r>
                      <a:endParaRPr lang="zh-CN" altLang="en-US" sz="1800" dirty="0"/>
                    </a:p>
                  </a:txBody>
                  <a:tcPr anchor="ctr"/>
                </a:tc>
                <a:extLst>
                  <a:ext uri="{0D108BD9-81ED-4DB2-BD59-A6C34878D82A}">
                    <a16:rowId xmlns:a16="http://schemas.microsoft.com/office/drawing/2014/main" val="896455266"/>
                  </a:ext>
                </a:extLst>
              </a:tr>
              <a:tr h="370840">
                <a:tc rowSpan="4">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err="1"/>
                        <a:t>AlexNet</a:t>
                      </a:r>
                      <a:r>
                        <a:rPr lang="en-US" altLang="zh-CN" sz="1800" dirty="0"/>
                        <a:t> Layer 5</a:t>
                      </a:r>
                      <a:endParaRPr lang="zh-CN" altLang="en-US"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Comm_IFM</a:t>
                      </a:r>
                      <a:endParaRPr lang="zh-CN" altLang="en-US" sz="1800" dirty="0"/>
                    </a:p>
                  </a:txBody>
                  <a:tcPr anchor="ctr"/>
                </a:tc>
                <a:tc>
                  <a:txBody>
                    <a:bodyPr/>
                    <a:lstStyle/>
                    <a:p>
                      <a:pPr algn="ctr"/>
                      <a:r>
                        <a:rPr lang="en-US" altLang="zh-CN" dirty="0"/>
                        <a:t>2,612</a:t>
                      </a:r>
                      <a:endParaRPr lang="zh-CN" altLang="en-US" dirty="0"/>
                    </a:p>
                  </a:txBody>
                  <a:tcPr anchor="ctr"/>
                </a:tc>
                <a:tc>
                  <a:txBody>
                    <a:bodyPr/>
                    <a:lstStyle/>
                    <a:p>
                      <a:pPr algn="ctr"/>
                      <a:r>
                        <a:rPr lang="en-US" altLang="zh-CN" dirty="0"/>
                        <a:t>1,412</a:t>
                      </a:r>
                      <a:endParaRPr lang="zh-CN" altLang="en-US" dirty="0"/>
                    </a:p>
                  </a:txBody>
                  <a:tcPr anchor="ctr"/>
                </a:tc>
                <a:tc>
                  <a:txBody>
                    <a:bodyPr/>
                    <a:lstStyle/>
                    <a:p>
                      <a:pPr algn="ctr"/>
                      <a:endParaRPr lang="zh-CN" altLang="en-US" dirty="0"/>
                    </a:p>
                  </a:txBody>
                  <a:tcPr anchor="ctr"/>
                </a:tc>
                <a:tc rowSpan="4">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696210070"/>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Comm_Weights</a:t>
                      </a:r>
                      <a:endParaRPr lang="zh-CN" alt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a:solidFill>
                            <a:srgbClr val="C00000"/>
                          </a:solidFill>
                        </a:rPr>
                        <a:t>5,658</a:t>
                      </a:r>
                      <a:endParaRPr lang="zh-CN" altLang="en-US" b="1" dirty="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b="1" dirty="0">
                          <a:solidFill>
                            <a:srgbClr val="C00000"/>
                          </a:solidFill>
                        </a:rPr>
                        <a:t>2,953</a:t>
                      </a:r>
                      <a:endParaRPr lang="zh-CN" altLang="en-US" b="1" dirty="0">
                        <a:solidFill>
                          <a:srgbClr val="C00000"/>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a:p>
                  </a:txBody>
                  <a:tcPr anchor="ctr"/>
                </a:tc>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dirty="0"/>
                    </a:p>
                  </a:txBody>
                  <a:tcPr anchor="ctr"/>
                </a:tc>
                <a:extLst>
                  <a:ext uri="{0D108BD9-81ED-4DB2-BD59-A6C34878D82A}">
                    <a16:rowId xmlns:a16="http://schemas.microsoft.com/office/drawing/2014/main" val="102958128"/>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a:t>
                      </a:r>
                      <a:r>
                        <a:rPr lang="en-US" altLang="zh-CN" sz="1800" dirty="0" err="1"/>
                        <a:t>Comm_OFM</a:t>
                      </a:r>
                      <a:endParaRPr lang="zh-CN" altLang="en-US" sz="1800" dirty="0"/>
                    </a:p>
                  </a:txBody>
                  <a:tcPr anchor="ctr"/>
                </a:tc>
                <a:tc>
                  <a:txBody>
                    <a:bodyPr/>
                    <a:lstStyle/>
                    <a:p>
                      <a:pPr algn="ctr"/>
                      <a:r>
                        <a:rPr lang="en-US" altLang="zh-CN" dirty="0"/>
                        <a:t>368</a:t>
                      </a:r>
                      <a:endParaRPr lang="zh-CN" altLang="en-US" dirty="0"/>
                    </a:p>
                  </a:txBody>
                  <a:tcPr anchor="ctr"/>
                </a:tc>
                <a:tc>
                  <a:txBody>
                    <a:bodyPr/>
                    <a:lstStyle/>
                    <a:p>
                      <a:pPr algn="ctr"/>
                      <a:r>
                        <a:rPr lang="en-US" altLang="zh-CN" dirty="0"/>
                        <a:t>234</a:t>
                      </a:r>
                      <a:endParaRPr lang="zh-CN" altLang="en-US" dirty="0"/>
                    </a:p>
                  </a:txBody>
                  <a:tcPr anchor="ctr"/>
                </a:tc>
                <a:tc>
                  <a:txBody>
                    <a:bodyPr/>
                    <a:lstStyle/>
                    <a:p>
                      <a:pPr algn="ctr"/>
                      <a:endParaRPr lang="zh-CN" altLang="en-US" dirty="0"/>
                    </a:p>
                  </a:txBody>
                  <a:tcPr anchor="ctr"/>
                </a:tc>
                <a:tc vMerge="1">
                  <a:txBody>
                    <a:bodyPr/>
                    <a:lstStyle/>
                    <a:p>
                      <a:pPr algn="ctr"/>
                      <a:endParaRPr lang="zh-CN" altLang="en-US" dirty="0"/>
                    </a:p>
                  </a:txBody>
                  <a:tcPr anchor="ctr"/>
                </a:tc>
                <a:extLst>
                  <a:ext uri="{0D108BD9-81ED-4DB2-BD59-A6C34878D82A}">
                    <a16:rowId xmlns:a16="http://schemas.microsoft.com/office/drawing/2014/main" val="3070075844"/>
                  </a:ext>
                </a:extLst>
              </a:tr>
              <a:tr h="370840">
                <a:tc vMerge="1">
                  <a:txBody>
                    <a:bodyPr/>
                    <a:lstStyle/>
                    <a:p>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800" dirty="0"/>
                        <a:t>       Computation</a:t>
                      </a:r>
                      <a:endParaRPr lang="zh-CN" altLang="en-US" sz="1800" dirty="0"/>
                    </a:p>
                  </a:txBody>
                  <a:tcPr anchor="ctr"/>
                </a:tc>
                <a:tc>
                  <a:txBody>
                    <a:bodyPr/>
                    <a:lstStyle/>
                    <a:p>
                      <a:pPr algn="ctr"/>
                      <a:r>
                        <a:rPr lang="en-US" altLang="zh-CN" b="0" dirty="0">
                          <a:solidFill>
                            <a:schemeClr val="tx1"/>
                          </a:solidFill>
                        </a:rPr>
                        <a:t>3,326</a:t>
                      </a:r>
                      <a:endParaRPr lang="zh-CN" altLang="en-US" b="0" dirty="0">
                        <a:solidFill>
                          <a:schemeClr val="tx1"/>
                        </a:solidFill>
                      </a:endParaRPr>
                    </a:p>
                  </a:txBody>
                  <a:tcPr anchor="ctr"/>
                </a:tc>
                <a:tc>
                  <a:txBody>
                    <a:bodyPr/>
                    <a:lstStyle/>
                    <a:p>
                      <a:pPr algn="ctr"/>
                      <a:r>
                        <a:rPr lang="en-US" altLang="zh-CN" b="0" dirty="0">
                          <a:solidFill>
                            <a:schemeClr val="tx1"/>
                          </a:solidFill>
                        </a:rPr>
                        <a:t>1,782</a:t>
                      </a:r>
                      <a:endParaRPr lang="zh-CN" altLang="en-US" b="0" dirty="0">
                        <a:solidFill>
                          <a:schemeClr val="tx1"/>
                        </a:solidFill>
                      </a:endParaRPr>
                    </a:p>
                  </a:txBody>
                  <a:tcPr anchor="ctr"/>
                </a:tc>
                <a:tc>
                  <a:txBody>
                    <a:bodyPr/>
                    <a:lstStyle/>
                    <a:p>
                      <a:pPr algn="ctr"/>
                      <a:endParaRPr lang="zh-CN" altLang="en-US" b="1" dirty="0">
                        <a:solidFill>
                          <a:srgbClr val="C00000"/>
                        </a:solidFill>
                      </a:endParaRPr>
                    </a:p>
                  </a:txBody>
                  <a:tcPr anchor="ctr"/>
                </a:tc>
                <a:tc vMerge="1">
                  <a:txBody>
                    <a:bodyPr/>
                    <a:lstStyle/>
                    <a:p>
                      <a:pPr algn="ctr"/>
                      <a:endParaRPr lang="zh-CN" altLang="en-US" b="1" dirty="0">
                        <a:solidFill>
                          <a:srgbClr val="C00000"/>
                        </a:solidFill>
                      </a:endParaRPr>
                    </a:p>
                  </a:txBody>
                  <a:tcPr anchor="ctr"/>
                </a:tc>
                <a:extLst>
                  <a:ext uri="{0D108BD9-81ED-4DB2-BD59-A6C34878D82A}">
                    <a16:rowId xmlns:a16="http://schemas.microsoft.com/office/drawing/2014/main" val="3220774830"/>
                  </a:ext>
                </a:extLst>
              </a:tr>
            </a:tbl>
          </a:graphicData>
        </a:graphic>
      </p:graphicFrame>
      <p:sp>
        <p:nvSpPr>
          <p:cNvPr id="1290" name="矩形 1289"/>
          <p:cNvSpPr/>
          <p:nvPr/>
        </p:nvSpPr>
        <p:spPr>
          <a:xfrm>
            <a:off x="2013078" y="5236737"/>
            <a:ext cx="213195" cy="2131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1" name="矩形 1290"/>
          <p:cNvSpPr/>
          <p:nvPr/>
        </p:nvSpPr>
        <p:spPr>
          <a:xfrm>
            <a:off x="2013078" y="5580016"/>
            <a:ext cx="21319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2" name="矩形 1291"/>
          <p:cNvSpPr/>
          <p:nvPr/>
        </p:nvSpPr>
        <p:spPr>
          <a:xfrm>
            <a:off x="2019761" y="5958707"/>
            <a:ext cx="213195" cy="213195"/>
          </a:xfrm>
          <a:prstGeom prst="rect">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93" name="矩形 1292"/>
          <p:cNvSpPr/>
          <p:nvPr/>
        </p:nvSpPr>
        <p:spPr>
          <a:xfrm>
            <a:off x="2000678" y="6297498"/>
            <a:ext cx="213195"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4" name="文本框 683"/>
          <p:cNvSpPr txBox="1"/>
          <p:nvPr/>
        </p:nvSpPr>
        <p:spPr>
          <a:xfrm>
            <a:off x="5810218" y="3664029"/>
            <a:ext cx="803425" cy="461665"/>
          </a:xfrm>
          <a:prstGeom prst="rect">
            <a:avLst/>
          </a:prstGeom>
          <a:noFill/>
        </p:spPr>
        <p:txBody>
          <a:bodyPr wrap="none" rtlCol="0">
            <a:spAutoFit/>
          </a:bodyPr>
          <a:lstStyle/>
          <a:p>
            <a:pPr algn="ctr"/>
            <a:r>
              <a:rPr lang="en-US" altLang="zh-CN" sz="2400" dirty="0"/>
              <a:t>XFER</a:t>
            </a:r>
            <a:endParaRPr lang="zh-CN" altLang="en-US" sz="2400" dirty="0"/>
          </a:p>
        </p:txBody>
      </p:sp>
      <p:sp>
        <p:nvSpPr>
          <p:cNvPr id="685" name="矩形 684"/>
          <p:cNvSpPr/>
          <p:nvPr/>
        </p:nvSpPr>
        <p:spPr>
          <a:xfrm>
            <a:off x="10556993" y="3673459"/>
            <a:ext cx="205989" cy="213195"/>
          </a:xfrm>
          <a:prstGeom prst="rect">
            <a:avLst/>
          </a:prstGeom>
          <a:solidFill>
            <a:schemeClr val="accent1">
              <a:lumMod val="40000"/>
              <a:lumOff val="60000"/>
            </a:schemeClr>
          </a:solidFill>
          <a:ln>
            <a:solidFill>
              <a:schemeClr val="accent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6" name="矩形 685"/>
          <p:cNvSpPr/>
          <p:nvPr/>
        </p:nvSpPr>
        <p:spPr>
          <a:xfrm>
            <a:off x="3249681" y="2668451"/>
            <a:ext cx="205989" cy="213195"/>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7" name="矩形 686"/>
          <p:cNvSpPr/>
          <p:nvPr/>
        </p:nvSpPr>
        <p:spPr>
          <a:xfrm>
            <a:off x="8940483" y="2686064"/>
            <a:ext cx="205989" cy="213195"/>
          </a:xfrm>
          <a:prstGeom prst="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8" name="矩形 687"/>
          <p:cNvSpPr/>
          <p:nvPr/>
        </p:nvSpPr>
        <p:spPr>
          <a:xfrm>
            <a:off x="3249681" y="2951127"/>
            <a:ext cx="205989" cy="213195"/>
          </a:xfrm>
          <a:prstGeom prst="rect">
            <a:avLst/>
          </a:prstGeom>
          <a:solidFill>
            <a:srgbClr val="FFC000"/>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9" name="矩形 688"/>
          <p:cNvSpPr/>
          <p:nvPr/>
        </p:nvSpPr>
        <p:spPr>
          <a:xfrm>
            <a:off x="8918189" y="2972584"/>
            <a:ext cx="205989" cy="213195"/>
          </a:xfrm>
          <a:prstGeom prst="rect">
            <a:avLst/>
          </a:prstGeom>
          <a:solidFill>
            <a:schemeClr val="accent6">
              <a:lumMod val="40000"/>
              <a:lumOff val="6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4"/>
          <a:stretch>
            <a:fillRect/>
          </a:stretch>
        </p:blipFill>
        <p:spPr>
          <a:xfrm>
            <a:off x="8822785" y="4439353"/>
            <a:ext cx="2948379" cy="754195"/>
          </a:xfrm>
          <a:prstGeom prst="rect">
            <a:avLst/>
          </a:prstGeom>
        </p:spPr>
      </p:pic>
      <p:sp>
        <p:nvSpPr>
          <p:cNvPr id="691" name="矩形 690"/>
          <p:cNvSpPr/>
          <p:nvPr/>
        </p:nvSpPr>
        <p:spPr>
          <a:xfrm>
            <a:off x="8712200" y="2693851"/>
            <a:ext cx="110585" cy="213195"/>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8783997" y="5894423"/>
            <a:ext cx="3025954" cy="774039"/>
          </a:xfrm>
          <a:prstGeom prst="rect">
            <a:avLst/>
          </a:prstGeom>
        </p:spPr>
      </p:pic>
      <p:sp>
        <p:nvSpPr>
          <p:cNvPr id="5" name="下箭头 4"/>
          <p:cNvSpPr/>
          <p:nvPr/>
        </p:nvSpPr>
        <p:spPr>
          <a:xfrm>
            <a:off x="9813855" y="5202067"/>
            <a:ext cx="176348" cy="70087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4" name="文本框 33"/>
          <p:cNvSpPr txBox="1"/>
          <p:nvPr/>
        </p:nvSpPr>
        <p:spPr>
          <a:xfrm>
            <a:off x="9977836" y="5230456"/>
            <a:ext cx="1747466" cy="646331"/>
          </a:xfrm>
          <a:prstGeom prst="rect">
            <a:avLst/>
          </a:prstGeom>
          <a:noFill/>
        </p:spPr>
        <p:txBody>
          <a:bodyPr wrap="none" rtlCol="0">
            <a:spAutoFit/>
          </a:bodyPr>
          <a:lstStyle/>
          <a:p>
            <a:pPr algn="ctr"/>
            <a:r>
              <a:rPr lang="en-US" altLang="zh-CN" dirty="0"/>
              <a:t>Further Partition</a:t>
            </a:r>
          </a:p>
          <a:p>
            <a:pPr algn="ctr"/>
            <a:r>
              <a:rPr lang="en-US" altLang="zh-CN" dirty="0"/>
              <a:t>Weights</a:t>
            </a:r>
            <a:endParaRPr lang="zh-CN" altLang="en-US" dirty="0"/>
          </a:p>
        </p:txBody>
      </p:sp>
      <p:sp>
        <p:nvSpPr>
          <p:cNvPr id="40" name="矩形 39"/>
          <p:cNvSpPr/>
          <p:nvPr/>
        </p:nvSpPr>
        <p:spPr>
          <a:xfrm>
            <a:off x="8712200" y="2693851"/>
            <a:ext cx="110585" cy="213195"/>
          </a:xfrm>
          <a:prstGeom prst="rect">
            <a:avLst/>
          </a:prstGeom>
          <a:solidFill>
            <a:srgbClr val="7030A0"/>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矩形 40"/>
          <p:cNvSpPr/>
          <p:nvPr/>
        </p:nvSpPr>
        <p:spPr>
          <a:xfrm>
            <a:off x="2962286" y="2668451"/>
            <a:ext cx="107386"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矩形 41"/>
          <p:cNvSpPr/>
          <p:nvPr/>
        </p:nvSpPr>
        <p:spPr>
          <a:xfrm>
            <a:off x="8600803" y="2698110"/>
            <a:ext cx="221685" cy="213195"/>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矩形 42"/>
          <p:cNvSpPr/>
          <p:nvPr/>
        </p:nvSpPr>
        <p:spPr>
          <a:xfrm>
            <a:off x="8601357" y="2698110"/>
            <a:ext cx="22168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矩形 36"/>
          <p:cNvSpPr/>
          <p:nvPr/>
        </p:nvSpPr>
        <p:spPr>
          <a:xfrm>
            <a:off x="2964874" y="2668451"/>
            <a:ext cx="221685" cy="213195"/>
          </a:xfrm>
          <a:prstGeom prst="rect">
            <a:avLst/>
          </a:prstGeom>
          <a:noFill/>
          <a:ln w="12700">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矩形 35"/>
          <p:cNvSpPr/>
          <p:nvPr/>
        </p:nvSpPr>
        <p:spPr>
          <a:xfrm>
            <a:off x="2962840" y="2670833"/>
            <a:ext cx="221685" cy="213195"/>
          </a:xfrm>
          <a:prstGeom prst="rect">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3070226" y="2899259"/>
            <a:ext cx="6907610" cy="3398239"/>
          </a:xfrm>
          <a:prstGeom prst="straightConnector1">
            <a:avLst/>
          </a:prstGeom>
          <a:ln>
            <a:headEnd type="none" w="lg" len="lg"/>
            <a:tailEnd type="arrow" w="lg" len="lg"/>
          </a:ln>
        </p:spPr>
        <p:style>
          <a:lnRef idx="3">
            <a:schemeClr val="accent2"/>
          </a:lnRef>
          <a:fillRef idx="0">
            <a:schemeClr val="accent2"/>
          </a:fillRef>
          <a:effectRef idx="2">
            <a:schemeClr val="accent2"/>
          </a:effectRef>
          <a:fontRef idx="minor">
            <a:schemeClr val="tx1"/>
          </a:fontRef>
        </p:style>
      </p:cxnSp>
      <p:cxnSp>
        <p:nvCxnSpPr>
          <p:cNvPr id="48" name="直接箭头连接符 47"/>
          <p:cNvCxnSpPr/>
          <p:nvPr/>
        </p:nvCxnSpPr>
        <p:spPr>
          <a:xfrm flipH="1" flipV="1">
            <a:off x="8823042" y="2911305"/>
            <a:ext cx="1425858" cy="3178937"/>
          </a:xfrm>
          <a:prstGeom prst="straightConnector1">
            <a:avLst/>
          </a:prstGeom>
          <a:ln>
            <a:headEnd type="none" w="lg" len="lg"/>
            <a:tailEnd type="arrow" w="lg" len="lg"/>
          </a:ln>
        </p:spPr>
        <p:style>
          <a:lnRef idx="3">
            <a:schemeClr val="accent4"/>
          </a:lnRef>
          <a:fillRef idx="0">
            <a:schemeClr val="accent4"/>
          </a:fillRef>
          <a:effectRef idx="2">
            <a:schemeClr val="accent4"/>
          </a:effectRef>
          <a:fontRef idx="minor">
            <a:schemeClr val="tx1"/>
          </a:fontRef>
        </p:style>
      </p:cxnSp>
      <p:graphicFrame>
        <p:nvGraphicFramePr>
          <p:cNvPr id="10" name="表格 9"/>
          <p:cNvGraphicFramePr>
            <a:graphicFrameLocks noGrp="1"/>
          </p:cNvGraphicFramePr>
          <p:nvPr/>
        </p:nvGraphicFramePr>
        <p:xfrm>
          <a:off x="7348412" y="4768251"/>
          <a:ext cx="1252945" cy="1854200"/>
        </p:xfrm>
        <a:graphic>
          <a:graphicData uri="http://schemas.openxmlformats.org/drawingml/2006/table">
            <a:tbl>
              <a:tblPr firstRow="1" bandRow="1">
                <a:tableStyleId>{5C22544A-7EE6-4342-B048-85BDC9FD1C3A}</a:tableStyleId>
              </a:tblPr>
              <a:tblGrid>
                <a:gridCol w="1252945">
                  <a:extLst>
                    <a:ext uri="{9D8B030D-6E8A-4147-A177-3AD203B41FA5}">
                      <a16:colId xmlns:a16="http://schemas.microsoft.com/office/drawing/2014/main" val="1111332607"/>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Note</a:t>
                      </a:r>
                      <a:endParaRPr lang="zh-CN" altLang="en-US" sz="1800" dirty="0"/>
                    </a:p>
                  </a:txBody>
                  <a:tcPr anchor="ctr"/>
                </a:tc>
                <a:extLst>
                  <a:ext uri="{0D108BD9-81ED-4DB2-BD59-A6C34878D82A}">
                    <a16:rowId xmlns:a16="http://schemas.microsoft.com/office/drawing/2014/main" val="1705405196"/>
                  </a:ext>
                </a:extLst>
              </a:tr>
              <a:tr h="1483360">
                <a:tc>
                  <a:txBody>
                    <a:bodyPr/>
                    <a:lstStyle/>
                    <a:p>
                      <a:pPr algn="ctr"/>
                      <a:r>
                        <a:rPr lang="en-US" altLang="zh-CN" dirty="0"/>
                        <a:t>Bottleneck</a:t>
                      </a:r>
                    </a:p>
                    <a:p>
                      <a:pPr algn="ctr"/>
                      <a:r>
                        <a:rPr lang="en-US" altLang="zh-CN" dirty="0"/>
                        <a:t>Moves to </a:t>
                      </a:r>
                      <a:r>
                        <a:rPr lang="en-US" altLang="zh-CN" b="1" dirty="0">
                          <a:solidFill>
                            <a:schemeClr val="accent1"/>
                          </a:solidFill>
                        </a:rPr>
                        <a:t>Comp.</a:t>
                      </a:r>
                    </a:p>
                    <a:p>
                      <a:pPr algn="ctr"/>
                      <a:r>
                        <a:rPr lang="en-US" altLang="zh-CN" b="1" dirty="0">
                          <a:solidFill>
                            <a:srgbClr val="C00000"/>
                          </a:solidFill>
                        </a:rPr>
                        <a:t>3.18X</a:t>
                      </a:r>
                    </a:p>
                    <a:p>
                      <a:pPr algn="ctr"/>
                      <a:r>
                        <a:rPr lang="en-US" altLang="zh-CN" b="1" dirty="0">
                          <a:solidFill>
                            <a:srgbClr val="C00000"/>
                          </a:solidFill>
                        </a:rPr>
                        <a:t>Speedup</a:t>
                      </a:r>
                      <a:endParaRPr lang="zh-CN" altLang="en-US" b="1" dirty="0">
                        <a:solidFill>
                          <a:srgbClr val="C00000"/>
                        </a:solidFill>
                      </a:endParaRPr>
                    </a:p>
                  </a:txBody>
                  <a:tcPr anchor="ctr"/>
                </a:tc>
                <a:extLst>
                  <a:ext uri="{0D108BD9-81ED-4DB2-BD59-A6C34878D82A}">
                    <a16:rowId xmlns:a16="http://schemas.microsoft.com/office/drawing/2014/main" val="664072936"/>
                  </a:ext>
                </a:extLst>
              </a:tr>
            </a:tbl>
          </a:graphicData>
        </a:graphic>
      </p:graphicFrame>
      <p:graphicFrame>
        <p:nvGraphicFramePr>
          <p:cNvPr id="6" name="表格 5"/>
          <p:cNvGraphicFramePr>
            <a:graphicFrameLocks noGrp="1"/>
          </p:cNvGraphicFramePr>
          <p:nvPr/>
        </p:nvGraphicFramePr>
        <p:xfrm>
          <a:off x="6239946" y="4757501"/>
          <a:ext cx="1099143" cy="1854200"/>
        </p:xfrm>
        <a:graphic>
          <a:graphicData uri="http://schemas.openxmlformats.org/drawingml/2006/table">
            <a:tbl>
              <a:tblPr firstRow="1" bandRow="1">
                <a:tableStyleId>{5C22544A-7EE6-4342-B048-85BDC9FD1C3A}</a:tableStyleId>
              </a:tblPr>
              <a:tblGrid>
                <a:gridCol w="1099143">
                  <a:extLst>
                    <a:ext uri="{9D8B030D-6E8A-4147-A177-3AD203B41FA5}">
                      <a16:colId xmlns:a16="http://schemas.microsoft.com/office/drawing/2014/main" val="1808696203"/>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a:t>w/ XFER</a:t>
                      </a:r>
                      <a:endParaRPr lang="zh-CN" altLang="en-US" sz="1800" dirty="0"/>
                    </a:p>
                  </a:txBody>
                  <a:tcPr anchor="ctr"/>
                </a:tc>
                <a:extLst>
                  <a:ext uri="{0D108BD9-81ED-4DB2-BD59-A6C34878D82A}">
                    <a16:rowId xmlns:a16="http://schemas.microsoft.com/office/drawing/2014/main" val="867939718"/>
                  </a:ext>
                </a:extLst>
              </a:tr>
              <a:tr h="370840">
                <a:tc>
                  <a:txBody>
                    <a:bodyPr/>
                    <a:lstStyle/>
                    <a:p>
                      <a:pPr algn="ctr"/>
                      <a:r>
                        <a:rPr lang="en-US" altLang="zh-CN" dirty="0"/>
                        <a:t>1,412</a:t>
                      </a:r>
                      <a:endParaRPr lang="zh-CN" altLang="en-US" dirty="0"/>
                    </a:p>
                  </a:txBody>
                  <a:tcPr anchor="ctr"/>
                </a:tc>
                <a:extLst>
                  <a:ext uri="{0D108BD9-81ED-4DB2-BD59-A6C34878D82A}">
                    <a16:rowId xmlns:a16="http://schemas.microsoft.com/office/drawing/2014/main" val="89902928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dirty="0"/>
                        <a:t>1,695</a:t>
                      </a:r>
                      <a:endParaRPr lang="zh-CN" altLang="en-US" dirty="0"/>
                    </a:p>
                  </a:txBody>
                  <a:tcPr anchor="ctr"/>
                </a:tc>
                <a:extLst>
                  <a:ext uri="{0D108BD9-81ED-4DB2-BD59-A6C34878D82A}">
                    <a16:rowId xmlns:a16="http://schemas.microsoft.com/office/drawing/2014/main" val="1650557592"/>
                  </a:ext>
                </a:extLst>
              </a:tr>
              <a:tr h="370840">
                <a:tc>
                  <a:txBody>
                    <a:bodyPr/>
                    <a:lstStyle/>
                    <a:p>
                      <a:pPr algn="ctr"/>
                      <a:r>
                        <a:rPr lang="en-US" altLang="zh-CN" dirty="0"/>
                        <a:t>234</a:t>
                      </a:r>
                      <a:endParaRPr lang="zh-CN" altLang="en-US" dirty="0"/>
                    </a:p>
                  </a:txBody>
                  <a:tcPr anchor="ctr"/>
                </a:tc>
                <a:extLst>
                  <a:ext uri="{0D108BD9-81ED-4DB2-BD59-A6C34878D82A}">
                    <a16:rowId xmlns:a16="http://schemas.microsoft.com/office/drawing/2014/main" val="3513771713"/>
                  </a:ext>
                </a:extLst>
              </a:tr>
              <a:tr h="370840">
                <a:tc>
                  <a:txBody>
                    <a:bodyPr/>
                    <a:lstStyle/>
                    <a:p>
                      <a:pPr algn="ctr"/>
                      <a:r>
                        <a:rPr lang="en-US" altLang="zh-CN" b="1" dirty="0">
                          <a:solidFill>
                            <a:srgbClr val="C00000"/>
                          </a:solidFill>
                        </a:rPr>
                        <a:t>1,782</a:t>
                      </a:r>
                      <a:endParaRPr lang="zh-CN" altLang="en-US" b="1" dirty="0">
                        <a:solidFill>
                          <a:srgbClr val="C00000"/>
                        </a:solidFill>
                      </a:endParaRPr>
                    </a:p>
                  </a:txBody>
                  <a:tcPr anchor="ctr"/>
                </a:tc>
                <a:extLst>
                  <a:ext uri="{0D108BD9-81ED-4DB2-BD59-A6C34878D82A}">
                    <a16:rowId xmlns:a16="http://schemas.microsoft.com/office/drawing/2014/main" val="1881543088"/>
                  </a:ext>
                </a:extLst>
              </a:tr>
            </a:tbl>
          </a:graphicData>
        </a:graphic>
      </p:graphicFrame>
    </p:spTree>
    <p:extLst>
      <p:ext uri="{BB962C8B-B14F-4D97-AF65-F5344CB8AC3E}">
        <p14:creationId xmlns:p14="http://schemas.microsoft.com/office/powerpoint/2010/main" val="342694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0" nodeType="clickEffect">
                                  <p:stCondLst>
                                    <p:cond delay="0"/>
                                  </p:stCondLst>
                                  <p:childTnLst>
                                    <p:animMotion origin="layout" path="M -6.25E-7 1.85185E-6 L -0.46211 -0.00371 " pathEditMode="relative" rAng="0" ptsTypes="AA">
                                      <p:cBhvr>
                                        <p:cTn id="23" dur="2000" fill="hold"/>
                                        <p:tgtEl>
                                          <p:spTgt spid="40"/>
                                        </p:tgtEl>
                                        <p:attrNameLst>
                                          <p:attrName>ppt_x</p:attrName>
                                          <p:attrName>ppt_y</p:attrName>
                                        </p:attrNameLst>
                                      </p:cBhvr>
                                      <p:rCtr x="-23112" y="-185"/>
                                    </p:animMotion>
                                  </p:childTnLst>
                                </p:cTn>
                              </p:par>
                              <p:par>
                                <p:cTn id="24" presetID="42" presetClass="path" presetSubtype="0" accel="50000" decel="50000" fill="hold" grpId="0" nodeType="withEffect">
                                  <p:stCondLst>
                                    <p:cond delay="0"/>
                                  </p:stCondLst>
                                  <p:childTnLst>
                                    <p:animMotion origin="layout" path="M 4.16667E-6 -4.44444E-6 L 0.46224 0.0044 " pathEditMode="relative" rAng="0" ptsTypes="AA">
                                      <p:cBhvr>
                                        <p:cTn id="25" dur="2000" fill="hold"/>
                                        <p:tgtEl>
                                          <p:spTgt spid="41"/>
                                        </p:tgtEl>
                                        <p:attrNameLst>
                                          <p:attrName>ppt_x</p:attrName>
                                          <p:attrName>ppt_y</p:attrName>
                                        </p:attrNameLst>
                                      </p:cBhvr>
                                      <p:rCtr x="23112" y="208"/>
                                    </p:animMotion>
                                  </p:childTnLst>
                                </p:cTn>
                              </p:par>
                              <p:par>
                                <p:cTn id="26" presetID="45" presetClass="entr" presetSubtype="0" fill="hold" grpId="0" nodeType="withEffect">
                                  <p:stCondLst>
                                    <p:cond delay="0"/>
                                  </p:stCondLst>
                                  <p:childTnLst>
                                    <p:set>
                                      <p:cBhvr>
                                        <p:cTn id="27" dur="1" fill="hold">
                                          <p:stCondLst>
                                            <p:cond delay="0"/>
                                          </p:stCondLst>
                                        </p:cTn>
                                        <p:tgtEl>
                                          <p:spTgt spid="684"/>
                                        </p:tgtEl>
                                        <p:attrNameLst>
                                          <p:attrName>style.visibility</p:attrName>
                                        </p:attrNameLst>
                                      </p:cBhvr>
                                      <p:to>
                                        <p:strVal val="visible"/>
                                      </p:to>
                                    </p:set>
                                    <p:animEffect transition="in" filter="fade">
                                      <p:cBhvr>
                                        <p:cTn id="28" dur="2000"/>
                                        <p:tgtEl>
                                          <p:spTgt spid="684"/>
                                        </p:tgtEl>
                                      </p:cBhvr>
                                    </p:animEffect>
                                    <p:anim calcmode="lin" valueType="num">
                                      <p:cBhvr>
                                        <p:cTn id="29" dur="2000" fill="hold"/>
                                        <p:tgtEl>
                                          <p:spTgt spid="684"/>
                                        </p:tgtEl>
                                        <p:attrNameLst>
                                          <p:attrName>ppt_w</p:attrName>
                                        </p:attrNameLst>
                                      </p:cBhvr>
                                      <p:tavLst>
                                        <p:tav tm="0" fmla="#ppt_w*sin(2.5*pi*$)">
                                          <p:val>
                                            <p:fltVal val="0"/>
                                          </p:val>
                                        </p:tav>
                                        <p:tav tm="100000">
                                          <p:val>
                                            <p:fltVal val="1"/>
                                          </p:val>
                                        </p:tav>
                                      </p:tavLst>
                                    </p:anim>
                                    <p:anim calcmode="lin" valueType="num">
                                      <p:cBhvr>
                                        <p:cTn id="30" dur="2000" fill="hold"/>
                                        <p:tgtEl>
                                          <p:spTgt spid="684"/>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p:bldP spid="34" grpId="0"/>
      <p:bldP spid="40" grpId="0" animBg="1"/>
      <p:bldP spid="41" grpId="0" animBg="1"/>
      <p:bldP spid="43" grpId="0" animBg="1"/>
      <p:bldP spid="3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txBox="1">
            <a:spLocks/>
          </p:cNvSpPr>
          <p:nvPr/>
        </p:nvSpPr>
        <p:spPr>
          <a:xfrm>
            <a:off x="419099" y="207129"/>
            <a:ext cx="6842209"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Results</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217" y="0"/>
            <a:ext cx="4035549" cy="2293616"/>
          </a:xfrm>
          <a:prstGeom prst="rect">
            <a:avLst/>
          </a:prstGeom>
        </p:spPr>
      </p:pic>
      <p:sp>
        <p:nvSpPr>
          <p:cNvPr id="16" name="文本框 15"/>
          <p:cNvSpPr txBox="1"/>
          <p:nvPr/>
        </p:nvSpPr>
        <p:spPr>
          <a:xfrm>
            <a:off x="8613852" y="619109"/>
            <a:ext cx="3216906" cy="1200329"/>
          </a:xfrm>
          <a:prstGeom prst="rect">
            <a:avLst/>
          </a:prstGeom>
          <a:noFill/>
        </p:spPr>
        <p:txBody>
          <a:bodyPr wrap="none" rtlCol="0">
            <a:spAutoFit/>
          </a:bodyPr>
          <a:lstStyle/>
          <a:p>
            <a:r>
              <a:rPr lang="en-US" altLang="zh-CN" sz="2400" b="1" dirty="0"/>
              <a:t>Testbed:</a:t>
            </a:r>
          </a:p>
          <a:p>
            <a:r>
              <a:rPr lang="en-US" altLang="zh-CN" sz="2400" dirty="0"/>
              <a:t>Xilinx ZUC102 FPGAs</a:t>
            </a:r>
            <a:br>
              <a:rPr lang="en-US" altLang="zh-CN" sz="2400" dirty="0"/>
            </a:br>
            <a:r>
              <a:rPr lang="en-US" altLang="zh-CN" sz="2400" dirty="0"/>
              <a:t>connected by SFP+ Links</a:t>
            </a:r>
            <a:endParaRPr lang="zh-CN" altLang="en-US" sz="2400" dirty="0"/>
          </a:p>
        </p:txBody>
      </p:sp>
      <p:grpSp>
        <p:nvGrpSpPr>
          <p:cNvPr id="6" name="组合 5"/>
          <p:cNvGrpSpPr/>
          <p:nvPr/>
        </p:nvGrpSpPr>
        <p:grpSpPr>
          <a:xfrm>
            <a:off x="264349" y="2911823"/>
            <a:ext cx="9812483" cy="3697365"/>
            <a:chOff x="488372" y="3001878"/>
            <a:chExt cx="9812483" cy="3697365"/>
          </a:xfrm>
        </p:grpSpPr>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72" y="3001878"/>
              <a:ext cx="9812483" cy="3697365"/>
            </a:xfrm>
            <a:prstGeom prst="rect">
              <a:avLst/>
            </a:prstGeom>
          </p:spPr>
        </p:pic>
        <p:sp>
          <p:nvSpPr>
            <p:cNvPr id="5" name="矩形 4"/>
            <p:cNvSpPr/>
            <p:nvPr/>
          </p:nvSpPr>
          <p:spPr>
            <a:xfrm>
              <a:off x="8347364" y="3103418"/>
              <a:ext cx="1392382"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solidFill>
                    <a:schemeClr val="tx1"/>
                  </a:solidFill>
                </a:rPr>
                <a:t>XFER</a:t>
              </a:r>
              <a:endParaRPr lang="zh-CN" altLang="en-US" b="1" dirty="0">
                <a:solidFill>
                  <a:schemeClr val="tx1"/>
                </a:solidFill>
              </a:endParaRPr>
            </a:p>
          </p:txBody>
        </p:sp>
      </p:grpSp>
      <p:sp>
        <p:nvSpPr>
          <p:cNvPr id="7" name="椭圆 6"/>
          <p:cNvSpPr/>
          <p:nvPr/>
        </p:nvSpPr>
        <p:spPr>
          <a:xfrm>
            <a:off x="8887691" y="5895109"/>
            <a:ext cx="471054" cy="2909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文本框 20"/>
          <p:cNvSpPr txBox="1"/>
          <p:nvPr/>
        </p:nvSpPr>
        <p:spPr>
          <a:xfrm>
            <a:off x="10321680" y="4914837"/>
            <a:ext cx="1690206" cy="15696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zh-CN" sz="2400" b="1" dirty="0">
                <a:solidFill>
                  <a:srgbClr val="C00000"/>
                </a:solidFill>
              </a:rPr>
              <a:t>Lowest</a:t>
            </a:r>
          </a:p>
          <a:p>
            <a:pPr algn="ctr"/>
            <a:r>
              <a:rPr lang="en-US" altLang="zh-CN" sz="2400" b="1" dirty="0">
                <a:solidFill>
                  <a:srgbClr val="C00000"/>
                </a:solidFill>
              </a:rPr>
              <a:t>Latency</a:t>
            </a:r>
          </a:p>
          <a:p>
            <a:pPr algn="ctr"/>
            <a:r>
              <a:rPr lang="en-US" altLang="zh-CN" sz="2400" dirty="0"/>
              <a:t>among all </a:t>
            </a:r>
          </a:p>
          <a:p>
            <a:pPr algn="ctr"/>
            <a:r>
              <a:rPr lang="en-US" altLang="zh-CN" sz="2400" dirty="0"/>
              <a:t>competitors</a:t>
            </a:r>
            <a:endParaRPr lang="zh-CN" altLang="en-US" sz="2400" dirty="0"/>
          </a:p>
        </p:txBody>
      </p:sp>
      <p:sp>
        <p:nvSpPr>
          <p:cNvPr id="22" name="文本框 21"/>
          <p:cNvSpPr txBox="1"/>
          <p:nvPr/>
        </p:nvSpPr>
        <p:spPr>
          <a:xfrm>
            <a:off x="1111818" y="2500745"/>
            <a:ext cx="8117543" cy="369332"/>
          </a:xfrm>
          <a:prstGeom prst="rect">
            <a:avLst/>
          </a:prstGeom>
          <a:noFill/>
        </p:spPr>
        <p:txBody>
          <a:bodyPr wrap="none" rtlCol="0">
            <a:spAutoFit/>
          </a:bodyPr>
          <a:lstStyle/>
          <a:p>
            <a:r>
              <a:rPr lang="en-US" altLang="zh-CN" dirty="0"/>
              <a:t>Comparison results of </a:t>
            </a:r>
            <a:r>
              <a:rPr lang="en-US" altLang="zh-CN" b="1" dirty="0"/>
              <a:t>XFER</a:t>
            </a:r>
            <a:r>
              <a:rPr lang="en-US" altLang="zh-CN" dirty="0"/>
              <a:t> with comparisons to </a:t>
            </a:r>
            <a:r>
              <a:rPr lang="en-US" altLang="zh-CN" b="1" dirty="0"/>
              <a:t>GPUs</a:t>
            </a:r>
            <a:r>
              <a:rPr lang="en-US" altLang="zh-CN" dirty="0"/>
              <a:t> and the </a:t>
            </a:r>
            <a:r>
              <a:rPr lang="en-US" altLang="zh-CN" b="1" dirty="0"/>
              <a:t>existing FPGA designs</a:t>
            </a:r>
            <a:endParaRPr lang="zh-CN" altLang="en-US" sz="2400" b="1" dirty="0"/>
          </a:p>
        </p:txBody>
      </p:sp>
    </p:spTree>
    <p:extLst>
      <p:ext uri="{BB962C8B-B14F-4D97-AF65-F5344CB8AC3E}">
        <p14:creationId xmlns:p14="http://schemas.microsoft.com/office/powerpoint/2010/main" val="3699942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
          <p:cNvSpPr txBox="1">
            <a:spLocks/>
          </p:cNvSpPr>
          <p:nvPr/>
        </p:nvSpPr>
        <p:spPr>
          <a:xfrm>
            <a:off x="419099" y="207129"/>
            <a:ext cx="6842209" cy="9815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Experimental Results</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081" y="1507375"/>
            <a:ext cx="5479025" cy="5038898"/>
          </a:xfrm>
          <a:prstGeom prst="rect">
            <a:avLst/>
          </a:prstGeom>
        </p:spPr>
      </p:pic>
      <p:sp>
        <p:nvSpPr>
          <p:cNvPr id="11" name="文本框 10"/>
          <p:cNvSpPr txBox="1"/>
          <p:nvPr/>
        </p:nvSpPr>
        <p:spPr>
          <a:xfrm>
            <a:off x="1420207" y="1138043"/>
            <a:ext cx="5578771" cy="369332"/>
          </a:xfrm>
          <a:prstGeom prst="rect">
            <a:avLst/>
          </a:prstGeom>
          <a:noFill/>
        </p:spPr>
        <p:txBody>
          <a:bodyPr wrap="none" rtlCol="0">
            <a:spAutoFit/>
          </a:bodyPr>
          <a:lstStyle/>
          <a:p>
            <a:r>
              <a:rPr lang="en-US" altLang="zh-CN" dirty="0"/>
              <a:t>Comparison results of </a:t>
            </a:r>
            <a:r>
              <a:rPr lang="en-US" altLang="zh-CN" b="1" dirty="0"/>
              <a:t>XFER</a:t>
            </a:r>
            <a:r>
              <a:rPr lang="en-US" altLang="zh-CN" dirty="0"/>
              <a:t> with SOTA single FPGA design</a:t>
            </a:r>
            <a:endParaRPr lang="zh-CN" altLang="en-US" sz="2400" b="1" dirty="0"/>
          </a:p>
        </p:txBody>
      </p:sp>
      <p:sp>
        <p:nvSpPr>
          <p:cNvPr id="12" name="椭圆 11"/>
          <p:cNvSpPr/>
          <p:nvPr/>
        </p:nvSpPr>
        <p:spPr>
          <a:xfrm>
            <a:off x="3840203" y="5306291"/>
            <a:ext cx="652422" cy="2909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椭圆 13"/>
          <p:cNvSpPr/>
          <p:nvPr/>
        </p:nvSpPr>
        <p:spPr>
          <a:xfrm>
            <a:off x="6037303" y="5313218"/>
            <a:ext cx="652422" cy="29094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文本框 14"/>
          <p:cNvSpPr txBox="1"/>
          <p:nvPr/>
        </p:nvSpPr>
        <p:spPr>
          <a:xfrm>
            <a:off x="8054730" y="2501837"/>
            <a:ext cx="3445120" cy="22510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en-US" altLang="zh-CN" sz="2400" b="1" dirty="0">
                <a:solidFill>
                  <a:srgbClr val="C00000"/>
                </a:solidFill>
              </a:rPr>
              <a:t>Achieve Super-Linear Speedup</a:t>
            </a:r>
            <a:br>
              <a:rPr lang="en-US" altLang="zh-CN" sz="2400" b="1" dirty="0">
                <a:solidFill>
                  <a:srgbClr val="C00000"/>
                </a:solidFill>
              </a:rPr>
            </a:br>
            <a:r>
              <a:rPr lang="en-US" altLang="zh-CN" sz="2400" dirty="0">
                <a:solidFill>
                  <a:schemeClr val="tx1"/>
                </a:solidFill>
              </a:rPr>
              <a:t>for both 32-bits and 16-bits implementations</a:t>
            </a:r>
            <a:endParaRPr lang="zh-CN" altLang="en-US" sz="2400" dirty="0">
              <a:solidFill>
                <a:schemeClr val="tx1"/>
              </a:solidFill>
            </a:endParaRPr>
          </a:p>
        </p:txBody>
      </p:sp>
    </p:spTree>
    <p:extLst>
      <p:ext uri="{BB962C8B-B14F-4D97-AF65-F5344CB8AC3E}">
        <p14:creationId xmlns:p14="http://schemas.microsoft.com/office/powerpoint/2010/main" val="2479113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3</a:t>
            </a:fld>
            <a:endParaRPr lang="en-US"/>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Storage Gap  </a:t>
            </a:r>
            <a:endParaRPr lang="zh-CN" altLang="en-US" sz="3200" dirty="0"/>
          </a:p>
        </p:txBody>
      </p:sp>
      <p:sp>
        <p:nvSpPr>
          <p:cNvPr id="14" name="Rectangle 7">
            <a:extLst>
              <a:ext uri="{FF2B5EF4-FFF2-40B4-BE49-F238E27FC236}">
                <a16:creationId xmlns:a16="http://schemas.microsoft.com/office/drawing/2014/main" id="{0ECE8F40-99F5-4EAA-8F85-E6CF30260522}"/>
              </a:ext>
            </a:extLst>
          </p:cNvPr>
          <p:cNvSpPr>
            <a:spLocks noChangeArrowheads="1"/>
          </p:cNvSpPr>
          <p:nvPr/>
        </p:nvSpPr>
        <p:spPr bwMode="auto">
          <a:xfrm>
            <a:off x="49155" y="5179851"/>
            <a:ext cx="76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000" b="0" dirty="0">
                <a:solidFill>
                  <a:schemeClr val="tx1"/>
                </a:solidFill>
              </a:rPr>
              <a:t>[ref.1] Xu, Xiaowei, et al. "Scaling for edge inference of deep neural networks." Nature Electronics 1.4 (2018): 216.</a:t>
            </a:r>
          </a:p>
          <a:p>
            <a:pPr>
              <a:spcBef>
                <a:spcPct val="0"/>
              </a:spcBef>
              <a:buFontTx/>
              <a:buNone/>
            </a:pPr>
            <a:r>
              <a:rPr lang="en-US" altLang="en-US" sz="1000" b="0" dirty="0">
                <a:solidFill>
                  <a:schemeClr val="tx1"/>
                </a:solidFill>
              </a:rPr>
              <a:t>[ref.2] Sutter, H. The free lunch is over: A fundamental turn toward concurrency in software. Dr Dobb</a:t>
            </a:r>
            <a:r>
              <a:rPr lang="ja-JP" altLang="en-US" sz="1000" b="0" dirty="0">
                <a:solidFill>
                  <a:schemeClr val="tx1"/>
                </a:solidFill>
              </a:rPr>
              <a:t>’</a:t>
            </a:r>
            <a:r>
              <a:rPr lang="en-US" altLang="ja-JP" sz="1000" b="0" dirty="0">
                <a:solidFill>
                  <a:schemeClr val="tx1"/>
                </a:solidFill>
              </a:rPr>
              <a:t>s J. 30, 202–210. </a:t>
            </a:r>
          </a:p>
        </p:txBody>
      </p:sp>
      <p:grpSp>
        <p:nvGrpSpPr>
          <p:cNvPr id="3" name="组合 2"/>
          <p:cNvGrpSpPr/>
          <p:nvPr/>
        </p:nvGrpSpPr>
        <p:grpSpPr>
          <a:xfrm>
            <a:off x="152578" y="1035390"/>
            <a:ext cx="5818236" cy="2959667"/>
            <a:chOff x="152578" y="1035390"/>
            <a:chExt cx="5818236" cy="2959667"/>
          </a:xfrm>
        </p:grpSpPr>
        <p:sp>
          <p:nvSpPr>
            <p:cNvPr id="17" name="矩形 16"/>
            <p:cNvSpPr/>
            <p:nvPr/>
          </p:nvSpPr>
          <p:spPr>
            <a:xfrm>
              <a:off x="152578" y="1035390"/>
              <a:ext cx="5818236" cy="2959667"/>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Rectangle 23">
              <a:extLst>
                <a:ext uri="{FF2B5EF4-FFF2-40B4-BE49-F238E27FC236}">
                  <a16:creationId xmlns:a16="http://schemas.microsoft.com/office/drawing/2014/main" id="{D4829449-4738-4D40-B2F5-8143D95F965A}"/>
                </a:ext>
              </a:extLst>
            </p:cNvPr>
            <p:cNvSpPr>
              <a:spLocks noChangeArrowheads="1"/>
            </p:cNvSpPr>
            <p:nvPr/>
          </p:nvSpPr>
          <p:spPr bwMode="auto">
            <a:xfrm>
              <a:off x="152578" y="3608485"/>
              <a:ext cx="57768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Number of DNN parameters increases exponentially</a:t>
              </a:r>
              <a:endParaRPr lang="en-US" altLang="en-US" sz="1600" b="0" dirty="0">
                <a:solidFill>
                  <a:schemeClr val="tx1"/>
                </a:solidFill>
                <a:cs typeface="Calibri" panose="020F0502020204030204" pitchFamily="34" charset="0"/>
              </a:endParaRPr>
            </a:p>
          </p:txBody>
        </p:sp>
        <p:pic>
          <p:nvPicPr>
            <p:cNvPr id="15" name="Picture 2">
              <a:extLst>
                <a:ext uri="{FF2B5EF4-FFF2-40B4-BE49-F238E27FC236}">
                  <a16:creationId xmlns:a16="http://schemas.microsoft.com/office/drawing/2014/main" id="{3046A4B8-B2E8-4DA8-91D3-16FFBEAC689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8306" y="1190446"/>
              <a:ext cx="5625409" cy="240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6118623" y="2147030"/>
            <a:ext cx="5818236" cy="2959667"/>
            <a:chOff x="6118623" y="2147030"/>
            <a:chExt cx="5818236" cy="2959667"/>
          </a:xfrm>
        </p:grpSpPr>
        <p:sp>
          <p:nvSpPr>
            <p:cNvPr id="18" name="矩形 17"/>
            <p:cNvSpPr/>
            <p:nvPr/>
          </p:nvSpPr>
          <p:spPr>
            <a:xfrm>
              <a:off x="6118623" y="2147030"/>
              <a:ext cx="5818236" cy="2959667"/>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Rectangle 24">
              <a:extLst>
                <a:ext uri="{FF2B5EF4-FFF2-40B4-BE49-F238E27FC236}">
                  <a16:creationId xmlns:a16="http://schemas.microsoft.com/office/drawing/2014/main" id="{8044C411-B4F7-48E1-AA33-83C16A66B87C}"/>
                </a:ext>
              </a:extLst>
            </p:cNvPr>
            <p:cNvSpPr>
              <a:spLocks noChangeArrowheads="1"/>
            </p:cNvSpPr>
            <p:nvPr/>
          </p:nvSpPr>
          <p:spPr bwMode="auto">
            <a:xfrm>
              <a:off x="6132967" y="4660453"/>
              <a:ext cx="56141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Energy efficiency of memory almost stops increasing </a:t>
              </a:r>
              <a:endParaRPr lang="en-US" altLang="en-US" sz="1600" b="0" dirty="0">
                <a:solidFill>
                  <a:schemeClr val="tx1"/>
                </a:solidFill>
                <a:cs typeface="Calibri" panose="020F0502020204030204" pitchFamily="34" charset="0"/>
              </a:endParaRPr>
            </a:p>
          </p:txBody>
        </p:sp>
        <p:pic>
          <p:nvPicPr>
            <p:cNvPr id="16" name="Picture 5">
              <a:extLst>
                <a:ext uri="{FF2B5EF4-FFF2-40B4-BE49-F238E27FC236}">
                  <a16:creationId xmlns:a16="http://schemas.microsoft.com/office/drawing/2014/main" id="{BF594179-848F-45DB-A4A0-383231E796B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132967" y="2179687"/>
              <a:ext cx="5596862" cy="248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478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39</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39</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39</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Neural Networks on Scalable Architecture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1113"/>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52432"/>
            </a:xfrm>
            <a:prstGeom prst="rect">
              <a:avLst/>
            </a:prstGeom>
          </p:spPr>
          <p:txBody>
            <a:bodyPr wrap="square">
              <a:spAutoFit/>
            </a:bodyPr>
            <a:lstStyle/>
            <a:p>
              <a:pPr>
                <a:lnSpc>
                  <a:spcPct val="130000"/>
                </a:lnSpc>
              </a:pPr>
              <a:r>
                <a:rPr lang="en-US" altLang="zh-CN" b="1" dirty="0"/>
                <a:t>Scalability</a:t>
              </a:r>
              <a:r>
                <a:rPr lang="en-US" altLang="zh-CN" dirty="0"/>
                <a:t> in Cloud Computing (multiple-FPGAs, </a:t>
              </a:r>
              <a:r>
                <a:rPr lang="en-US" altLang="zh-CN" dirty="0" err="1"/>
                <a:t>NoCs</a:t>
              </a:r>
              <a:r>
                <a:rPr lang="en-US" altLang="zh-CN" dirty="0"/>
                <a:t>, etc.)</a:t>
              </a:r>
            </a:p>
          </p:txBody>
        </p:sp>
      </p:grpSp>
      <p:grpSp>
        <p:nvGrpSpPr>
          <p:cNvPr id="15" name="组合 14"/>
          <p:cNvGrpSpPr/>
          <p:nvPr/>
        </p:nvGrpSpPr>
        <p:grpSpPr>
          <a:xfrm>
            <a:off x="5161936" y="1896829"/>
            <a:ext cx="6845913" cy="3075221"/>
            <a:chOff x="5161936" y="1896829"/>
            <a:chExt cx="6845913" cy="3075221"/>
          </a:xfrm>
        </p:grpSpPr>
        <p:sp>
          <p:nvSpPr>
            <p:cNvPr id="30" name="矩形 29"/>
            <p:cNvSpPr/>
            <p:nvPr/>
          </p:nvSpPr>
          <p:spPr>
            <a:xfrm>
              <a:off x="5200649" y="1896829"/>
              <a:ext cx="6807200" cy="3075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矩形 33"/>
            <p:cNvSpPr/>
            <p:nvPr/>
          </p:nvSpPr>
          <p:spPr>
            <a:xfrm>
              <a:off x="5161936" y="1938122"/>
              <a:ext cx="3286454" cy="732508"/>
            </a:xfrm>
            <a:prstGeom prst="rect">
              <a:avLst/>
            </a:prstGeom>
          </p:spPr>
          <p:txBody>
            <a:bodyPr wrap="square">
              <a:spAutoFit/>
            </a:bodyPr>
            <a:lstStyle/>
            <a:p>
              <a:pPr algn="ctr">
                <a:lnSpc>
                  <a:spcPct val="130000"/>
                </a:lnSpc>
              </a:pPr>
              <a:r>
                <a:rPr lang="en-US" altLang="zh-CN" sz="1600" dirty="0"/>
                <a:t>Super-Linear Speedup across Multiple FPGAs (XFER)</a:t>
              </a:r>
            </a:p>
          </p:txBody>
        </p:sp>
        <p:sp>
          <p:nvSpPr>
            <p:cNvPr id="35" name="文本框 34"/>
            <p:cNvSpPr txBox="1"/>
            <p:nvPr/>
          </p:nvSpPr>
          <p:spPr>
            <a:xfrm>
              <a:off x="5607335" y="4091320"/>
              <a:ext cx="2395656" cy="783420"/>
            </a:xfrm>
            <a:prstGeom prst="rect">
              <a:avLst/>
            </a:prstGeom>
            <a:noFill/>
          </p:spPr>
          <p:txBody>
            <a:bodyPr wrap="none" rtlCol="0">
              <a:spAutoFit/>
            </a:bodyPr>
            <a:lstStyle/>
            <a:p>
              <a:pPr algn="ctr">
                <a:lnSpc>
                  <a:spcPct val="130000"/>
                </a:lnSpc>
              </a:pPr>
              <a:r>
                <a:rPr lang="en-US" altLang="zh-CN" b="1" dirty="0">
                  <a:solidFill>
                    <a:srgbClr val="C00000"/>
                  </a:solidFill>
                </a:rPr>
                <a:t>CODES+ISSS’19 </a:t>
              </a:r>
            </a:p>
            <a:p>
              <a:pPr algn="ctr">
                <a:lnSpc>
                  <a:spcPct val="130000"/>
                </a:lnSpc>
              </a:pPr>
              <a:r>
                <a:rPr lang="en-US" altLang="zh-CN" b="1" dirty="0">
                  <a:solidFill>
                    <a:srgbClr val="C00000"/>
                  </a:solidFill>
                </a:rPr>
                <a:t>Best Paper Nomination</a:t>
              </a:r>
              <a:endParaRPr lang="zh-CN" altLang="en-US" b="1" dirty="0">
                <a:solidFill>
                  <a:srgbClr val="C00000"/>
                </a:solidFill>
              </a:endParaRPr>
            </a:p>
          </p:txBody>
        </p:sp>
        <p:sp>
          <p:nvSpPr>
            <p:cNvPr id="36" name="文本框 35"/>
            <p:cNvSpPr txBox="1"/>
            <p:nvPr/>
          </p:nvSpPr>
          <p:spPr>
            <a:xfrm>
              <a:off x="8965272" y="4099195"/>
              <a:ext cx="2395656" cy="812530"/>
            </a:xfrm>
            <a:prstGeom prst="rect">
              <a:avLst/>
            </a:prstGeom>
            <a:noFill/>
          </p:spPr>
          <p:txBody>
            <a:bodyPr wrap="none" rtlCol="0">
              <a:spAutoFit/>
            </a:bodyPr>
            <a:lstStyle/>
            <a:p>
              <a:pPr algn="ctr">
                <a:lnSpc>
                  <a:spcPct val="130000"/>
                </a:lnSpc>
              </a:pPr>
              <a:r>
                <a:rPr lang="en-US" altLang="zh-CN" b="1" dirty="0">
                  <a:solidFill>
                    <a:srgbClr val="C00000"/>
                  </a:solidFill>
                </a:rPr>
                <a:t>ASP-DAC’20</a:t>
              </a:r>
            </a:p>
            <a:p>
              <a:pPr algn="ctr">
                <a:lnSpc>
                  <a:spcPct val="130000"/>
                </a:lnSpc>
              </a:pPr>
              <a:r>
                <a:rPr lang="en-US" altLang="zh-CN" b="1" dirty="0">
                  <a:solidFill>
                    <a:srgbClr val="C00000"/>
                  </a:solidFill>
                </a:rPr>
                <a:t>Best Paper Nomination</a:t>
              </a:r>
              <a:endParaRPr lang="zh-CN" altLang="en-US" b="1" dirty="0">
                <a:solidFill>
                  <a:srgbClr val="C00000"/>
                </a:solidFill>
              </a:endParaRPr>
            </a:p>
          </p:txBody>
        </p:sp>
        <p:sp>
          <p:nvSpPr>
            <p:cNvPr id="37" name="矩形 36"/>
            <p:cNvSpPr/>
            <p:nvPr/>
          </p:nvSpPr>
          <p:spPr>
            <a:xfrm>
              <a:off x="8432493" y="1956707"/>
              <a:ext cx="3286454" cy="732508"/>
            </a:xfrm>
            <a:prstGeom prst="rect">
              <a:avLst/>
            </a:prstGeom>
          </p:spPr>
          <p:txBody>
            <a:bodyPr wrap="square">
              <a:spAutoFit/>
            </a:bodyPr>
            <a:lstStyle/>
            <a:p>
              <a:pPr algn="ctr">
                <a:lnSpc>
                  <a:spcPct val="130000"/>
                </a:lnSpc>
              </a:pPr>
              <a:r>
                <a:rPr lang="en-US" altLang="zh-CN" sz="1600" dirty="0"/>
                <a:t>Co-Explore Network-on-Chip Design and Neural Architectures (NANDS)</a:t>
              </a:r>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437" y="2756571"/>
              <a:ext cx="2402011" cy="1355736"/>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958" y="2645271"/>
              <a:ext cx="2715427" cy="1467036"/>
            </a:xfrm>
            <a:prstGeom prst="rect">
              <a:avLst/>
            </a:prstGeom>
          </p:spPr>
        </p:pic>
      </p:grpSp>
      <p:cxnSp>
        <p:nvCxnSpPr>
          <p:cNvPr id="26" name="直接箭头连接符 25"/>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366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5068389"/>
            <a:ext cx="12192000" cy="17896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a:xfrm>
            <a:off x="11420038" y="6260851"/>
            <a:ext cx="516821" cy="365125"/>
          </a:xfrm>
        </p:spPr>
        <p:txBody>
          <a:bodyPr/>
          <a:lstStyle/>
          <a:p>
            <a:fld id="{C0769ECE-14F6-B44C-AB5F-842EA3B12E22}" type="slidenum">
              <a:rPr lang="en-US" smtClean="0"/>
              <a:pPr/>
              <a:t>40</a:t>
            </a:fld>
            <a:endParaRPr lang="en-US" dirty="0"/>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NANDS: Co-Explore </a:t>
            </a:r>
            <a:r>
              <a:rPr lang="en-US" altLang="zh-CN" sz="3200" dirty="0" err="1"/>
              <a:t>NoC</a:t>
            </a:r>
            <a:r>
              <a:rPr lang="en-US" altLang="zh-CN" sz="3200" dirty="0"/>
              <a:t> Design and Neural Architectures</a:t>
            </a:r>
          </a:p>
        </p:txBody>
      </p:sp>
      <p:grpSp>
        <p:nvGrpSpPr>
          <p:cNvPr id="42" name="组合 41"/>
          <p:cNvGrpSpPr/>
          <p:nvPr/>
        </p:nvGrpSpPr>
        <p:grpSpPr>
          <a:xfrm>
            <a:off x="409119" y="1251427"/>
            <a:ext cx="5197647" cy="2798052"/>
            <a:chOff x="311150" y="868613"/>
            <a:chExt cx="5197647" cy="2798052"/>
          </a:xfrm>
        </p:grpSpPr>
        <p:sp>
          <p:nvSpPr>
            <p:cNvPr id="7" name="矩形 6"/>
            <p:cNvSpPr/>
            <p:nvPr/>
          </p:nvSpPr>
          <p:spPr>
            <a:xfrm>
              <a:off x="311150" y="885643"/>
              <a:ext cx="5197647" cy="278102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D</a:t>
              </a:r>
              <a:endParaRPr lang="zh-CN" altLang="en-US" dirty="0"/>
            </a:p>
          </p:txBody>
        </p:sp>
        <p:pic>
          <p:nvPicPr>
            <p:cNvPr id="40" name="图片 3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83" y="1330026"/>
              <a:ext cx="4522579" cy="2273858"/>
            </a:xfrm>
            <a:prstGeom prst="rect">
              <a:avLst/>
            </a:prstGeom>
          </p:spPr>
        </p:pic>
        <p:sp>
          <p:nvSpPr>
            <p:cNvPr id="41" name="Google Shape;108;p12">
              <a:extLst>
                <a:ext uri="{FF2B5EF4-FFF2-40B4-BE49-F238E27FC236}">
                  <a16:creationId xmlns:a16="http://schemas.microsoft.com/office/drawing/2014/main" id="{65274DB5-DF43-4234-915D-6B4587C50886}"/>
                </a:ext>
              </a:extLst>
            </p:cNvPr>
            <p:cNvSpPr txBox="1"/>
            <p:nvPr/>
          </p:nvSpPr>
          <p:spPr>
            <a:xfrm>
              <a:off x="311150" y="868613"/>
              <a:ext cx="5197647" cy="319230"/>
            </a:xfrm>
            <a:prstGeom prst="rect">
              <a:avLst/>
            </a:prstGeom>
            <a:noFill/>
            <a:ln>
              <a:noFill/>
            </a:ln>
          </p:spPr>
          <p:txBody>
            <a:bodyPr spcFirstLastPara="1" wrap="square" lIns="68569" tIns="68569" rIns="68569" bIns="68569" anchor="ctr" anchorCtr="0">
              <a:noAutofit/>
            </a:bodyPr>
            <a:lstStyle/>
            <a:p>
              <a:r>
                <a:rPr lang="en-US" b="1" dirty="0">
                  <a:latin typeface="Calibri" panose="020F0502020204030204" pitchFamily="34" charset="0"/>
                  <a:cs typeface="Calibri" panose="020F0502020204030204" pitchFamily="34" charset="0"/>
                </a:rPr>
                <a:t>Why </a:t>
              </a:r>
              <a:r>
                <a:rPr lang="en-US" b="1" dirty="0" err="1">
                  <a:latin typeface="Calibri" panose="020F0502020204030204" pitchFamily="34" charset="0"/>
                  <a:cs typeface="Calibri" panose="020F0502020204030204" pitchFamily="34" charset="0"/>
                </a:rPr>
                <a:t>NoC</a:t>
              </a:r>
              <a:r>
                <a:rPr lang="en-US" b="1" dirty="0">
                  <a:latin typeface="Calibri" panose="020F0502020204030204" pitchFamily="34" charset="0"/>
                  <a:cs typeface="Calibri" panose="020F0502020204030204" pitchFamily="34" charset="0"/>
                </a:rPr>
                <a:t>? Complicated Structure from NAS</a:t>
              </a:r>
              <a:endParaRPr b="1" dirty="0">
                <a:latin typeface="Calibri" panose="020F0502020204030204" pitchFamily="34" charset="0"/>
                <a:cs typeface="Calibri" panose="020F0502020204030204" pitchFamily="34" charset="0"/>
              </a:endParaRPr>
            </a:p>
          </p:txBody>
        </p:sp>
      </p:grpSp>
      <p:grpSp>
        <p:nvGrpSpPr>
          <p:cNvPr id="55" name="组合 54"/>
          <p:cNvGrpSpPr/>
          <p:nvPr/>
        </p:nvGrpSpPr>
        <p:grpSpPr>
          <a:xfrm>
            <a:off x="409119" y="4049479"/>
            <a:ext cx="5197647" cy="2263115"/>
            <a:chOff x="409121" y="3845802"/>
            <a:chExt cx="5197647" cy="2263115"/>
          </a:xfrm>
        </p:grpSpPr>
        <p:grpSp>
          <p:nvGrpSpPr>
            <p:cNvPr id="47" name="组合 46"/>
            <p:cNvGrpSpPr/>
            <p:nvPr/>
          </p:nvGrpSpPr>
          <p:grpSpPr>
            <a:xfrm>
              <a:off x="409121" y="3845802"/>
              <a:ext cx="5197647" cy="2263115"/>
              <a:chOff x="311148" y="3495428"/>
              <a:chExt cx="5197647" cy="2034516"/>
            </a:xfrm>
          </p:grpSpPr>
          <p:sp>
            <p:nvSpPr>
              <p:cNvPr id="48" name="矩形 47"/>
              <p:cNvSpPr/>
              <p:nvPr/>
            </p:nvSpPr>
            <p:spPr>
              <a:xfrm>
                <a:off x="311148" y="3495428"/>
                <a:ext cx="5197647" cy="2034516"/>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 name="Google Shape;108;p12">
                <a:extLst>
                  <a:ext uri="{FF2B5EF4-FFF2-40B4-BE49-F238E27FC236}">
                    <a16:creationId xmlns:a16="http://schemas.microsoft.com/office/drawing/2014/main" id="{65274DB5-DF43-4234-915D-6B4587C50886}"/>
                  </a:ext>
                </a:extLst>
              </p:cNvPr>
              <p:cNvSpPr txBox="1"/>
              <p:nvPr/>
            </p:nvSpPr>
            <p:spPr>
              <a:xfrm>
                <a:off x="366202" y="3552564"/>
                <a:ext cx="5142593" cy="276875"/>
              </a:xfrm>
              <a:prstGeom prst="rect">
                <a:avLst/>
              </a:prstGeom>
              <a:noFill/>
              <a:ln>
                <a:noFill/>
              </a:ln>
            </p:spPr>
            <p:txBody>
              <a:bodyPr spcFirstLastPara="1" wrap="square" lIns="68569" tIns="68569" rIns="68569" bIns="68569" anchor="ctr" anchorCtr="0">
                <a:noAutofit/>
              </a:bodyPr>
              <a:lstStyle/>
              <a:p>
                <a:r>
                  <a:rPr lang="en-US" b="1" dirty="0">
                    <a:latin typeface="Calibri" panose="020F0502020204030204" pitchFamily="34" charset="0"/>
                    <a:cs typeface="Calibri" panose="020F0502020204030204" pitchFamily="34" charset="0"/>
                  </a:rPr>
                  <a:t>Fixed design (X-Y routing) leads lower performance</a:t>
                </a:r>
                <a:endParaRPr b="1" dirty="0">
                  <a:latin typeface="Calibri" panose="020F0502020204030204" pitchFamily="34" charset="0"/>
                  <a:cs typeface="Calibri" panose="020F0502020204030204" pitchFamily="34" charset="0"/>
                </a:endParaRPr>
              </a:p>
            </p:txBody>
          </p:sp>
        </p:grpSp>
        <p:pic>
          <p:nvPicPr>
            <p:cNvPr id="52" name="图片 5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23" y="4351792"/>
              <a:ext cx="4639246" cy="1251135"/>
            </a:xfrm>
            <a:prstGeom prst="rect">
              <a:avLst/>
            </a:prstGeom>
          </p:spPr>
        </p:pic>
        <p:sp>
          <p:nvSpPr>
            <p:cNvPr id="53" name="Google Shape;108;p12">
              <a:extLst>
                <a:ext uri="{FF2B5EF4-FFF2-40B4-BE49-F238E27FC236}">
                  <a16:creationId xmlns:a16="http://schemas.microsoft.com/office/drawing/2014/main" id="{65274DB5-DF43-4234-915D-6B4587C50886}"/>
                </a:ext>
              </a:extLst>
            </p:cNvPr>
            <p:cNvSpPr txBox="1"/>
            <p:nvPr/>
          </p:nvSpPr>
          <p:spPr>
            <a:xfrm>
              <a:off x="1619794" y="5566391"/>
              <a:ext cx="2329041" cy="366740"/>
            </a:xfrm>
            <a:prstGeom prst="rect">
              <a:avLst/>
            </a:prstGeom>
            <a:noFill/>
            <a:ln>
              <a:noFill/>
            </a:ln>
          </p:spPr>
          <p:txBody>
            <a:bodyPr spcFirstLastPara="1" wrap="square" lIns="68569" tIns="68569" rIns="68569" bIns="68569" anchor="ctr" anchorCtr="0">
              <a:noAutofit/>
            </a:bodyPr>
            <a:lstStyle/>
            <a:p>
              <a:pPr algn="ctr"/>
              <a:r>
                <a:rPr lang="en-US" altLang="zh-CN" b="1" dirty="0">
                  <a:solidFill>
                    <a:srgbClr val="C00000"/>
                  </a:solidFill>
                  <a:latin typeface="Calibri" panose="020F0502020204030204" pitchFamily="34" charset="0"/>
                  <a:cs typeface="Calibri" panose="020F0502020204030204" pitchFamily="34" charset="0"/>
                </a:rPr>
                <a:t>31.37% Improvement</a:t>
              </a:r>
              <a:endParaRPr b="1" dirty="0">
                <a:solidFill>
                  <a:srgbClr val="C00000"/>
                </a:solidFill>
                <a:latin typeface="Calibri" panose="020F0502020204030204" pitchFamily="34" charset="0"/>
                <a:cs typeface="Calibri" panose="020F0502020204030204" pitchFamily="34" charset="0"/>
              </a:endParaRPr>
            </a:p>
          </p:txBody>
        </p:sp>
        <p:sp>
          <p:nvSpPr>
            <p:cNvPr id="54" name="下弧形箭头 53"/>
            <p:cNvSpPr/>
            <p:nvPr/>
          </p:nvSpPr>
          <p:spPr>
            <a:xfrm>
              <a:off x="1319348" y="5665708"/>
              <a:ext cx="2821577" cy="371541"/>
            </a:xfrm>
            <a:prstGeom prst="curved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grpSp>
      <p:grpSp>
        <p:nvGrpSpPr>
          <p:cNvPr id="81" name="组合 80"/>
          <p:cNvGrpSpPr/>
          <p:nvPr/>
        </p:nvGrpSpPr>
        <p:grpSpPr>
          <a:xfrm>
            <a:off x="6145891" y="890996"/>
            <a:ext cx="5197647" cy="2798052"/>
            <a:chOff x="6145891" y="890996"/>
            <a:chExt cx="5197647" cy="2798052"/>
          </a:xfrm>
        </p:grpSpPr>
        <p:grpSp>
          <p:nvGrpSpPr>
            <p:cNvPr id="57" name="组合 56"/>
            <p:cNvGrpSpPr/>
            <p:nvPr/>
          </p:nvGrpSpPr>
          <p:grpSpPr>
            <a:xfrm>
              <a:off x="6145891" y="890996"/>
              <a:ext cx="5197647" cy="2798052"/>
              <a:chOff x="311150" y="868613"/>
              <a:chExt cx="5197647" cy="2798052"/>
            </a:xfrm>
          </p:grpSpPr>
          <p:sp>
            <p:nvSpPr>
              <p:cNvPr id="58" name="矩形 57"/>
              <p:cNvSpPr/>
              <p:nvPr/>
            </p:nvSpPr>
            <p:spPr>
              <a:xfrm>
                <a:off x="311150" y="885643"/>
                <a:ext cx="5197647" cy="278102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D</a:t>
                </a:r>
                <a:endParaRPr lang="zh-CN" altLang="en-US" dirty="0"/>
              </a:p>
            </p:txBody>
          </p:sp>
          <p:sp>
            <p:nvSpPr>
              <p:cNvPr id="60" name="Google Shape;108;p12">
                <a:extLst>
                  <a:ext uri="{FF2B5EF4-FFF2-40B4-BE49-F238E27FC236}">
                    <a16:creationId xmlns:a16="http://schemas.microsoft.com/office/drawing/2014/main" id="{65274DB5-DF43-4234-915D-6B4587C50886}"/>
                  </a:ext>
                </a:extLst>
              </p:cNvPr>
              <p:cNvSpPr txBox="1"/>
              <p:nvPr/>
            </p:nvSpPr>
            <p:spPr>
              <a:xfrm>
                <a:off x="311150" y="868613"/>
                <a:ext cx="5197647" cy="319230"/>
              </a:xfrm>
              <a:prstGeom prst="rect">
                <a:avLst/>
              </a:prstGeom>
              <a:noFill/>
              <a:ln>
                <a:noFill/>
              </a:ln>
            </p:spPr>
            <p:txBody>
              <a:bodyPr spcFirstLastPara="1" wrap="square" lIns="68569" tIns="68569" rIns="68569" bIns="68569" anchor="ctr" anchorCtr="0">
                <a:noAutofit/>
              </a:bodyPr>
              <a:lstStyle/>
              <a:p>
                <a:r>
                  <a:rPr lang="en-US" b="1" dirty="0">
                    <a:latin typeface="Calibri" panose="020F0502020204030204" pitchFamily="34" charset="0"/>
                    <a:cs typeface="Calibri" panose="020F0502020204030204" pitchFamily="34" charset="0"/>
                  </a:rPr>
                  <a:t>C</a:t>
                </a:r>
                <a:r>
                  <a:rPr lang="en-US" altLang="zh-CN" b="1" dirty="0">
                    <a:latin typeface="Calibri" panose="020F0502020204030204" pitchFamily="34" charset="0"/>
                    <a:cs typeface="Calibri" panose="020F0502020204030204" pitchFamily="34" charset="0"/>
                  </a:rPr>
                  <a:t>o-Exploration Framework</a:t>
                </a:r>
                <a:endParaRPr b="1" dirty="0">
                  <a:latin typeface="Calibri" panose="020F0502020204030204" pitchFamily="34" charset="0"/>
                  <a:cs typeface="Calibri" panose="020F0502020204030204" pitchFamily="34" charset="0"/>
                </a:endParaRPr>
              </a:p>
            </p:txBody>
          </p:sp>
        </p:grpSp>
        <p:pic>
          <p:nvPicPr>
            <p:cNvPr id="61" name="图片 6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209" y="1270493"/>
              <a:ext cx="4375009" cy="2355774"/>
            </a:xfrm>
            <a:prstGeom prst="rect">
              <a:avLst/>
            </a:prstGeom>
          </p:spPr>
        </p:pic>
      </p:grpSp>
      <p:grpSp>
        <p:nvGrpSpPr>
          <p:cNvPr id="82" name="组合 81"/>
          <p:cNvGrpSpPr/>
          <p:nvPr/>
        </p:nvGrpSpPr>
        <p:grpSpPr>
          <a:xfrm>
            <a:off x="6145889" y="3689048"/>
            <a:ext cx="5197647" cy="3070981"/>
            <a:chOff x="6145889" y="3689048"/>
            <a:chExt cx="5197647" cy="3070981"/>
          </a:xfrm>
        </p:grpSpPr>
        <p:grpSp>
          <p:nvGrpSpPr>
            <p:cNvPr id="62" name="组合 61"/>
            <p:cNvGrpSpPr/>
            <p:nvPr/>
          </p:nvGrpSpPr>
          <p:grpSpPr>
            <a:xfrm>
              <a:off x="6145889" y="3689048"/>
              <a:ext cx="5197647" cy="3070981"/>
              <a:chOff x="6452842" y="3445662"/>
              <a:chExt cx="5197647" cy="3374238"/>
            </a:xfrm>
          </p:grpSpPr>
          <p:sp>
            <p:nvSpPr>
              <p:cNvPr id="63" name="矩形 62"/>
              <p:cNvSpPr/>
              <p:nvPr/>
            </p:nvSpPr>
            <p:spPr>
              <a:xfrm>
                <a:off x="6452842" y="3445662"/>
                <a:ext cx="5197647" cy="3374238"/>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5" name="Google Shape;108;p12">
                <a:extLst>
                  <a:ext uri="{FF2B5EF4-FFF2-40B4-BE49-F238E27FC236}">
                    <a16:creationId xmlns:a16="http://schemas.microsoft.com/office/drawing/2014/main" id="{65274DB5-DF43-4234-915D-6B4587C50886}"/>
                  </a:ext>
                </a:extLst>
              </p:cNvPr>
              <p:cNvSpPr txBox="1"/>
              <p:nvPr/>
            </p:nvSpPr>
            <p:spPr>
              <a:xfrm>
                <a:off x="6652360" y="3498108"/>
                <a:ext cx="2153334" cy="307985"/>
              </a:xfrm>
              <a:prstGeom prst="rect">
                <a:avLst/>
              </a:prstGeom>
              <a:noFill/>
              <a:ln>
                <a:noFill/>
              </a:ln>
            </p:spPr>
            <p:txBody>
              <a:bodyPr spcFirstLastPara="1" wrap="square" lIns="68569" tIns="68569" rIns="68569" bIns="68569" anchor="ctr" anchorCtr="0">
                <a:noAutofit/>
              </a:bodyPr>
              <a:lstStyle/>
              <a:p>
                <a:r>
                  <a:rPr lang="en-US" b="1" dirty="0">
                    <a:latin typeface="Calibri" panose="020F0502020204030204" pitchFamily="34" charset="0"/>
                    <a:cs typeface="Calibri" panose="020F0502020204030204" pitchFamily="34" charset="0"/>
                  </a:rPr>
                  <a:t>Results</a:t>
                </a:r>
                <a:endParaRPr b="1" dirty="0">
                  <a:latin typeface="Calibri" panose="020F0502020204030204" pitchFamily="34" charset="0"/>
                  <a:cs typeface="Calibri" panose="020F0502020204030204" pitchFamily="34" charset="0"/>
                </a:endParaRPr>
              </a:p>
            </p:txBody>
          </p:sp>
        </p:grpSp>
        <p:grpSp>
          <p:nvGrpSpPr>
            <p:cNvPr id="80" name="组合 79"/>
            <p:cNvGrpSpPr/>
            <p:nvPr/>
          </p:nvGrpSpPr>
          <p:grpSpPr>
            <a:xfrm>
              <a:off x="6414754" y="4113035"/>
              <a:ext cx="4750143" cy="2494633"/>
              <a:chOff x="6414754" y="4113035"/>
              <a:chExt cx="4750143" cy="2494633"/>
            </a:xfrm>
          </p:grpSpPr>
          <p:pic>
            <p:nvPicPr>
              <p:cNvPr id="66" name="图片 6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4754" y="4113035"/>
                <a:ext cx="4750143" cy="2494633"/>
              </a:xfrm>
              <a:prstGeom prst="rect">
                <a:avLst/>
              </a:prstGeom>
            </p:spPr>
          </p:pic>
          <p:sp>
            <p:nvSpPr>
              <p:cNvPr id="72" name="任意多边形 71"/>
              <p:cNvSpPr/>
              <p:nvPr/>
            </p:nvSpPr>
            <p:spPr>
              <a:xfrm>
                <a:off x="7213600" y="4371975"/>
                <a:ext cx="1479550" cy="749300"/>
              </a:xfrm>
              <a:custGeom>
                <a:avLst/>
                <a:gdLst>
                  <a:gd name="connsiteX0" fmla="*/ 0 w 1479550"/>
                  <a:gd name="connsiteY0" fmla="*/ 0 h 714375"/>
                  <a:gd name="connsiteX1" fmla="*/ 215900 w 1479550"/>
                  <a:gd name="connsiteY1" fmla="*/ 88900 h 714375"/>
                  <a:gd name="connsiteX2" fmla="*/ 619125 w 1479550"/>
                  <a:gd name="connsiteY2" fmla="*/ 257175 h 714375"/>
                  <a:gd name="connsiteX3" fmla="*/ 746125 w 1479550"/>
                  <a:gd name="connsiteY3" fmla="*/ 317500 h 714375"/>
                  <a:gd name="connsiteX4" fmla="*/ 1479550 w 1479550"/>
                  <a:gd name="connsiteY4" fmla="*/ 714375 h 71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550" h="714375">
                    <a:moveTo>
                      <a:pt x="0" y="0"/>
                    </a:moveTo>
                    <a:lnTo>
                      <a:pt x="215900" y="88900"/>
                    </a:lnTo>
                    <a:lnTo>
                      <a:pt x="619125" y="257175"/>
                    </a:lnTo>
                    <a:cubicBezTo>
                      <a:pt x="707496" y="295275"/>
                      <a:pt x="746125" y="317500"/>
                      <a:pt x="746125" y="317500"/>
                    </a:cubicBezTo>
                    <a:lnTo>
                      <a:pt x="1479550" y="714375"/>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4" name="任意多边形 73"/>
              <p:cNvSpPr/>
              <p:nvPr/>
            </p:nvSpPr>
            <p:spPr>
              <a:xfrm>
                <a:off x="8229600" y="4902200"/>
                <a:ext cx="559337" cy="146181"/>
              </a:xfrm>
              <a:custGeom>
                <a:avLst/>
                <a:gdLst>
                  <a:gd name="connsiteX0" fmla="*/ 0 w 559337"/>
                  <a:gd name="connsiteY0" fmla="*/ 0 h 146181"/>
                  <a:gd name="connsiteX1" fmla="*/ 511175 w 559337"/>
                  <a:gd name="connsiteY1" fmla="*/ 133350 h 146181"/>
                  <a:gd name="connsiteX2" fmla="*/ 508000 w 559337"/>
                  <a:gd name="connsiteY2" fmla="*/ 133350 h 146181"/>
                </a:gdLst>
                <a:ahLst/>
                <a:cxnLst>
                  <a:cxn ang="0">
                    <a:pos x="connsiteX0" y="connsiteY0"/>
                  </a:cxn>
                  <a:cxn ang="0">
                    <a:pos x="connsiteX1" y="connsiteY1"/>
                  </a:cxn>
                  <a:cxn ang="0">
                    <a:pos x="connsiteX2" y="connsiteY2"/>
                  </a:cxn>
                </a:cxnLst>
                <a:rect l="l" t="t" r="r" b="b"/>
                <a:pathLst>
                  <a:path w="559337" h="146181">
                    <a:moveTo>
                      <a:pt x="0" y="0"/>
                    </a:moveTo>
                    <a:lnTo>
                      <a:pt x="511175" y="133350"/>
                    </a:lnTo>
                    <a:cubicBezTo>
                      <a:pt x="595842" y="155575"/>
                      <a:pt x="551921" y="144462"/>
                      <a:pt x="508000" y="133350"/>
                    </a:cubicBezTo>
                  </a:path>
                </a:pathLst>
              </a:custGeom>
              <a:ln w="28575">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grpSp>
            <p:nvGrpSpPr>
              <p:cNvPr id="79" name="组合 78"/>
              <p:cNvGrpSpPr/>
              <p:nvPr/>
            </p:nvGrpSpPr>
            <p:grpSpPr>
              <a:xfrm>
                <a:off x="8232775" y="4502150"/>
                <a:ext cx="2387600" cy="400050"/>
                <a:chOff x="8232775" y="4502150"/>
                <a:chExt cx="2387600" cy="400050"/>
              </a:xfrm>
            </p:grpSpPr>
            <p:sp>
              <p:nvSpPr>
                <p:cNvPr id="76" name="任意多边形 75"/>
                <p:cNvSpPr/>
                <p:nvPr/>
              </p:nvSpPr>
              <p:spPr>
                <a:xfrm>
                  <a:off x="8232775" y="4502150"/>
                  <a:ext cx="2266950" cy="279400"/>
                </a:xfrm>
                <a:custGeom>
                  <a:avLst/>
                  <a:gdLst>
                    <a:gd name="connsiteX0" fmla="*/ 0 w 2266950"/>
                    <a:gd name="connsiteY0" fmla="*/ 0 h 279400"/>
                    <a:gd name="connsiteX1" fmla="*/ 1377950 w 2266950"/>
                    <a:gd name="connsiteY1" fmla="*/ 146050 h 279400"/>
                    <a:gd name="connsiteX2" fmla="*/ 2266950 w 2266950"/>
                    <a:gd name="connsiteY2" fmla="*/ 279400 h 279400"/>
                  </a:gdLst>
                  <a:ahLst/>
                  <a:cxnLst>
                    <a:cxn ang="0">
                      <a:pos x="connsiteX0" y="connsiteY0"/>
                    </a:cxn>
                    <a:cxn ang="0">
                      <a:pos x="connsiteX1" y="connsiteY1"/>
                    </a:cxn>
                    <a:cxn ang="0">
                      <a:pos x="connsiteX2" y="connsiteY2"/>
                    </a:cxn>
                  </a:cxnLst>
                  <a:rect l="l" t="t" r="r" b="b"/>
                  <a:pathLst>
                    <a:path w="2266950" h="279400">
                      <a:moveTo>
                        <a:pt x="0" y="0"/>
                      </a:moveTo>
                      <a:lnTo>
                        <a:pt x="1377950" y="146050"/>
                      </a:lnTo>
                      <a:cubicBezTo>
                        <a:pt x="1755775" y="192617"/>
                        <a:pt x="2088621" y="248179"/>
                        <a:pt x="2266950" y="279400"/>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cxnSp>
              <p:nvCxnSpPr>
                <p:cNvPr id="78" name="直接连接符 77"/>
                <p:cNvCxnSpPr/>
                <p:nvPr/>
              </p:nvCxnSpPr>
              <p:spPr>
                <a:xfrm>
                  <a:off x="10499725" y="4781550"/>
                  <a:ext cx="120650" cy="120650"/>
                </a:xfrm>
                <a:prstGeom prst="line">
                  <a:avLst/>
                </a:prstGeom>
                <a:effectLst/>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270251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41</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41</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41</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Neural Networks for Resource-Limited Device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9967"/>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23321"/>
            </a:xfrm>
            <a:prstGeom prst="rect">
              <a:avLst/>
            </a:prstGeom>
          </p:spPr>
          <p:txBody>
            <a:bodyPr wrap="square">
              <a:spAutoFit/>
            </a:bodyPr>
            <a:lstStyle/>
            <a:p>
              <a:pPr>
                <a:lnSpc>
                  <a:spcPct val="130000"/>
                </a:lnSpc>
              </a:pPr>
              <a:r>
                <a:rPr lang="en-US" altLang="zh-CN" b="1" dirty="0"/>
                <a:t>Scalability</a:t>
              </a:r>
              <a:r>
                <a:rPr lang="en-US" altLang="zh-CN" dirty="0"/>
                <a:t> in Cloud Computing (multiple-FPGAs, </a:t>
              </a:r>
              <a:r>
                <a:rPr lang="en-US" altLang="zh-CN" dirty="0" err="1"/>
                <a:t>NoCs</a:t>
              </a:r>
              <a:r>
                <a:rPr lang="en-US" altLang="zh-CN" dirty="0"/>
                <a:t>, etc.)</a:t>
              </a:r>
            </a:p>
          </p:txBody>
        </p:sp>
      </p:grpSp>
      <p:grpSp>
        <p:nvGrpSpPr>
          <p:cNvPr id="10" name="组合 9"/>
          <p:cNvGrpSpPr/>
          <p:nvPr/>
        </p:nvGrpSpPr>
        <p:grpSpPr>
          <a:xfrm>
            <a:off x="4022430" y="2310618"/>
            <a:ext cx="7985420" cy="665716"/>
            <a:chOff x="4022430" y="3450909"/>
            <a:chExt cx="7985420" cy="665716"/>
          </a:xfrm>
        </p:grpSpPr>
        <p:cxnSp>
          <p:nvCxnSpPr>
            <p:cNvPr id="26" name="直接连接符 25"/>
            <p:cNvCxnSpPr/>
            <p:nvPr/>
          </p:nvCxnSpPr>
          <p:spPr>
            <a:xfrm>
              <a:off x="4022430" y="3783767"/>
              <a:ext cx="117822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p:nvPr/>
          </p:nvSpPr>
          <p:spPr>
            <a:xfrm>
              <a:off x="5272439" y="3549215"/>
              <a:ext cx="6663621" cy="423321"/>
            </a:xfrm>
            <a:prstGeom prst="rect">
              <a:avLst/>
            </a:prstGeom>
          </p:spPr>
          <p:txBody>
            <a:bodyPr wrap="square">
              <a:spAutoFit/>
            </a:bodyPr>
            <a:lstStyle/>
            <a:p>
              <a:pPr>
                <a:lnSpc>
                  <a:spcPct val="130000"/>
                </a:lnSpc>
              </a:pPr>
              <a:r>
                <a:rPr lang="en-US" altLang="zh-CN" b="1" dirty="0"/>
                <a:t>Limited Resource </a:t>
              </a:r>
              <a:r>
                <a:rPr lang="en-US" altLang="zh-CN" dirty="0"/>
                <a:t>in Edge Computing (quantization, etc.)</a:t>
              </a:r>
            </a:p>
          </p:txBody>
        </p:sp>
        <p:sp>
          <p:nvSpPr>
            <p:cNvPr id="32" name="矩形 31"/>
            <p:cNvSpPr/>
            <p:nvPr/>
          </p:nvSpPr>
          <p:spPr>
            <a:xfrm>
              <a:off x="5200650" y="345090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022430" y="3381269"/>
            <a:ext cx="7985420" cy="665716"/>
            <a:chOff x="4022430" y="4521560"/>
            <a:chExt cx="7985420" cy="665716"/>
          </a:xfrm>
        </p:grpSpPr>
        <p:cxnSp>
          <p:nvCxnSpPr>
            <p:cNvPr id="29" name="直接连接符 28"/>
            <p:cNvCxnSpPr/>
            <p:nvPr/>
          </p:nvCxnSpPr>
          <p:spPr>
            <a:xfrm>
              <a:off x="4022430" y="4843595"/>
              <a:ext cx="1178220" cy="0"/>
            </a:xfrm>
            <a:prstGeom prst="line">
              <a:avLst/>
            </a:prstGeom>
          </p:spPr>
          <p:style>
            <a:lnRef idx="2">
              <a:schemeClr val="dk1"/>
            </a:lnRef>
            <a:fillRef idx="0">
              <a:schemeClr val="dk1"/>
            </a:fillRef>
            <a:effectRef idx="1">
              <a:schemeClr val="dk1"/>
            </a:effectRef>
            <a:fontRef idx="minor">
              <a:schemeClr val="tx1"/>
            </a:fontRef>
          </p:style>
        </p:cxnSp>
        <p:sp>
          <p:nvSpPr>
            <p:cNvPr id="31" name="矩形 30"/>
            <p:cNvSpPr/>
            <p:nvPr/>
          </p:nvSpPr>
          <p:spPr>
            <a:xfrm>
              <a:off x="5272439" y="4609043"/>
              <a:ext cx="6663621" cy="423321"/>
            </a:xfrm>
            <a:prstGeom prst="rect">
              <a:avLst/>
            </a:prstGeom>
          </p:spPr>
          <p:txBody>
            <a:bodyPr wrap="square">
              <a:spAutoFit/>
            </a:bodyPr>
            <a:lstStyle/>
            <a:p>
              <a:pPr>
                <a:lnSpc>
                  <a:spcPct val="130000"/>
                </a:lnSpc>
              </a:pPr>
              <a:r>
                <a:rPr lang="en-US" altLang="zh-CN" b="1" dirty="0"/>
                <a:t>Novel</a:t>
              </a:r>
              <a:r>
                <a:rPr lang="en-US" altLang="zh-CN" dirty="0"/>
                <a:t> </a:t>
              </a:r>
              <a:r>
                <a:rPr lang="en-US" altLang="zh-CN" b="1" dirty="0"/>
                <a:t>Computing Architectures </a:t>
              </a:r>
              <a:r>
                <a:rPr lang="en-US" altLang="zh-CN" dirty="0"/>
                <a:t>(in-memory Computing, NVM, etc.)</a:t>
              </a:r>
            </a:p>
          </p:txBody>
        </p:sp>
        <p:sp>
          <p:nvSpPr>
            <p:cNvPr id="33" name="矩形 32"/>
            <p:cNvSpPr/>
            <p:nvPr/>
          </p:nvSpPr>
          <p:spPr>
            <a:xfrm>
              <a:off x="5200650" y="4521560"/>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022430" y="4484949"/>
            <a:ext cx="7985420" cy="665716"/>
            <a:chOff x="4022430" y="4484949"/>
            <a:chExt cx="7985420" cy="665716"/>
          </a:xfrm>
        </p:grpSpPr>
        <p:grpSp>
          <p:nvGrpSpPr>
            <p:cNvPr id="9" name="组合 8"/>
            <p:cNvGrpSpPr/>
            <p:nvPr/>
          </p:nvGrpSpPr>
          <p:grpSpPr>
            <a:xfrm>
              <a:off x="4022430" y="4591591"/>
              <a:ext cx="7913629" cy="423321"/>
              <a:chOff x="4022430" y="1332288"/>
              <a:chExt cx="7913629" cy="423321"/>
            </a:xfrm>
          </p:grpSpPr>
          <p:cxnSp>
            <p:nvCxnSpPr>
              <p:cNvPr id="20" name="直接连接符 19"/>
              <p:cNvCxnSpPr/>
              <p:nvPr/>
            </p:nvCxnSpPr>
            <p:spPr>
              <a:xfrm>
                <a:off x="4022430" y="158392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2" name="矩形 21"/>
              <p:cNvSpPr/>
              <p:nvPr/>
            </p:nvSpPr>
            <p:spPr>
              <a:xfrm>
                <a:off x="5272438" y="1332288"/>
                <a:ext cx="6663621" cy="423321"/>
              </a:xfrm>
              <a:prstGeom prst="rect">
                <a:avLst/>
              </a:prstGeom>
            </p:spPr>
            <p:txBody>
              <a:bodyPr wrap="square">
                <a:spAutoFit/>
              </a:bodyPr>
              <a:lstStyle/>
              <a:p>
                <a:pPr>
                  <a:lnSpc>
                    <a:spcPct val="130000"/>
                  </a:lnSpc>
                </a:pPr>
                <a:r>
                  <a:rPr lang="en-US" altLang="zh-CN" b="1" dirty="0"/>
                  <a:t>……</a:t>
                </a:r>
                <a:endParaRPr lang="en-US" altLang="zh-CN" dirty="0"/>
              </a:p>
            </p:txBody>
          </p:sp>
        </p:grpSp>
        <p:sp>
          <p:nvSpPr>
            <p:cNvPr id="27" name="矩形 26"/>
            <p:cNvSpPr/>
            <p:nvPr/>
          </p:nvSpPr>
          <p:spPr>
            <a:xfrm>
              <a:off x="5200650" y="448494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30" name="直接箭头连接符 29"/>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3704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par>
                          <p:cTn id="9" fill="hold">
                            <p:stCondLst>
                              <p:cond delay="0"/>
                            </p:stCondLst>
                            <p:childTnLst>
                              <p:par>
                                <p:cTn id="10" presetID="1" presetClass="exit" presetSubtype="0" fill="hold" nodeType="afterEffect">
                                  <p:stCondLst>
                                    <p:cond delay="0"/>
                                  </p:stCondLst>
                                  <p:childTnLst>
                                    <p:set>
                                      <p:cBhvr>
                                        <p:cTn id="11" dur="1" fill="hold">
                                          <p:stCondLst>
                                            <p:cond delay="0"/>
                                          </p:stCondLst>
                                        </p:cTn>
                                        <p:tgtEl>
                                          <p:spTgt spid="12"/>
                                        </p:tgtEl>
                                        <p:attrNameLst>
                                          <p:attrName>style.visibility</p:attrName>
                                        </p:attrNameLst>
                                      </p:cBhvr>
                                      <p:to>
                                        <p:strVal val="hidden"/>
                                      </p:to>
                                    </p:set>
                                  </p:childTnLst>
                                </p:cTn>
                              </p:par>
                              <p:par>
                                <p:cTn id="12" presetID="42" presetClass="path" presetSubtype="0" accel="50000" decel="50000" fill="hold" nodeType="withEffect">
                                  <p:stCondLst>
                                    <p:cond delay="0"/>
                                  </p:stCondLst>
                                  <p:childTnLst>
                                    <p:animMotion origin="layout" path="M -1.875E-6 3.33333E-6 L -1.875E-6 -0.15463 " pathEditMode="relative" rAng="0" ptsTypes="AA">
                                      <p:cBhvr>
                                        <p:cTn id="13" dur="500" fill="hold"/>
                                        <p:tgtEl>
                                          <p:spTgt spid="10"/>
                                        </p:tgtEl>
                                        <p:attrNameLst>
                                          <p:attrName>ppt_x</p:attrName>
                                          <p:attrName>ppt_y</p:attrName>
                                        </p:attrNameLst>
                                      </p:cBhvr>
                                      <p:rCtr x="0" y="-7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42</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42</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42</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Neural Networks for Resource-Limited Device</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1113"/>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23321"/>
            </a:xfrm>
            <a:prstGeom prst="rect">
              <a:avLst/>
            </a:prstGeom>
          </p:spPr>
          <p:txBody>
            <a:bodyPr wrap="square">
              <a:spAutoFit/>
            </a:bodyPr>
            <a:lstStyle/>
            <a:p>
              <a:pPr>
                <a:lnSpc>
                  <a:spcPct val="130000"/>
                </a:lnSpc>
              </a:pPr>
              <a:r>
                <a:rPr lang="en-US" altLang="zh-CN" b="1" dirty="0"/>
                <a:t>Limited Resource </a:t>
              </a:r>
              <a:r>
                <a:rPr lang="en-US" altLang="zh-CN" dirty="0"/>
                <a:t>in Edge Computing (quantization, etc.)</a:t>
              </a:r>
            </a:p>
          </p:txBody>
        </p:sp>
      </p:grpSp>
      <p:grpSp>
        <p:nvGrpSpPr>
          <p:cNvPr id="15" name="组合 14"/>
          <p:cNvGrpSpPr/>
          <p:nvPr/>
        </p:nvGrpSpPr>
        <p:grpSpPr>
          <a:xfrm>
            <a:off x="5200649" y="1896829"/>
            <a:ext cx="6807200" cy="3075221"/>
            <a:chOff x="5200649" y="1896829"/>
            <a:chExt cx="6807200" cy="3075221"/>
          </a:xfrm>
        </p:grpSpPr>
        <p:sp>
          <p:nvSpPr>
            <p:cNvPr id="30" name="矩形 29"/>
            <p:cNvSpPr/>
            <p:nvPr/>
          </p:nvSpPr>
          <p:spPr>
            <a:xfrm>
              <a:off x="5200649" y="1896829"/>
              <a:ext cx="6807200" cy="3075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172929" y="4408862"/>
              <a:ext cx="1069075" cy="423321"/>
            </a:xfrm>
            <a:prstGeom prst="rect">
              <a:avLst/>
            </a:prstGeom>
            <a:noFill/>
          </p:spPr>
          <p:txBody>
            <a:bodyPr wrap="none" rtlCol="0">
              <a:spAutoFit/>
            </a:bodyPr>
            <a:lstStyle/>
            <a:p>
              <a:pPr algn="ctr">
                <a:lnSpc>
                  <a:spcPct val="130000"/>
                </a:lnSpc>
              </a:pPr>
              <a:r>
                <a:rPr lang="en-US" altLang="zh-CN" b="1" dirty="0">
                  <a:solidFill>
                    <a:srgbClr val="C00000"/>
                  </a:solidFill>
                </a:rPr>
                <a:t>ICCAD’19</a:t>
              </a:r>
              <a:endParaRPr lang="zh-CN" altLang="en-US" b="1" dirty="0">
                <a:solidFill>
                  <a:srgbClr val="C00000"/>
                </a:solidFill>
              </a:endParaRPr>
            </a:p>
          </p:txBody>
        </p:sp>
        <p:sp>
          <p:nvSpPr>
            <p:cNvPr id="37" name="矩形 36"/>
            <p:cNvSpPr/>
            <p:nvPr/>
          </p:nvSpPr>
          <p:spPr>
            <a:xfrm>
              <a:off x="7280114" y="1938466"/>
              <a:ext cx="2854708" cy="732508"/>
            </a:xfrm>
            <a:prstGeom prst="rect">
              <a:avLst/>
            </a:prstGeom>
          </p:spPr>
          <p:txBody>
            <a:bodyPr wrap="square">
              <a:spAutoFit/>
            </a:bodyPr>
            <a:lstStyle/>
            <a:p>
              <a:pPr algn="ctr">
                <a:lnSpc>
                  <a:spcPct val="130000"/>
                </a:lnSpc>
              </a:pPr>
              <a:r>
                <a:rPr lang="en-US" altLang="zh-CN" sz="1600" dirty="0"/>
                <a:t>Co-Explore Quantization and Neural Architectures (</a:t>
              </a:r>
              <a:r>
                <a:rPr lang="en-US" altLang="zh-CN" sz="1600" dirty="0" err="1"/>
                <a:t>QuanNAS</a:t>
              </a:r>
              <a:r>
                <a:rPr lang="en-US" altLang="zh-CN" sz="1600" dirty="0"/>
                <a:t>)</a:t>
              </a:r>
            </a:p>
          </p:txBody>
        </p:sp>
      </p:gr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275" y="2705010"/>
            <a:ext cx="2582385" cy="1683557"/>
          </a:xfrm>
          <a:prstGeom prst="rect">
            <a:avLst/>
          </a:prstGeom>
        </p:spPr>
      </p:pic>
      <p:cxnSp>
        <p:nvCxnSpPr>
          <p:cNvPr id="26" name="直接箭头连接符 25"/>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77541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5068389"/>
            <a:ext cx="12192000" cy="17896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altLang="zh-CN"/>
              <a:t>D,E,F are explored by our Co-Exploration framework, which output </a:t>
            </a:r>
            <a:endParaRPr lang="en-US" altLang="zh-CN" dirty="0"/>
          </a:p>
        </p:txBody>
      </p:sp>
      <p:sp>
        <p:nvSpPr>
          <p:cNvPr id="2" name="灯片编号占位符 1"/>
          <p:cNvSpPr>
            <a:spLocks noGrp="1"/>
          </p:cNvSpPr>
          <p:nvPr>
            <p:ph type="sldNum" sz="quarter" idx="12"/>
          </p:nvPr>
        </p:nvSpPr>
        <p:spPr>
          <a:xfrm>
            <a:off x="11420038" y="6260851"/>
            <a:ext cx="516821" cy="365125"/>
          </a:xfrm>
        </p:spPr>
        <p:txBody>
          <a:bodyPr/>
          <a:lstStyle/>
          <a:p>
            <a:fld id="{C0769ECE-14F6-B44C-AB5F-842EA3B12E22}" type="slidenum">
              <a:rPr lang="en-US" smtClean="0"/>
              <a:pPr/>
              <a:t>43</a:t>
            </a:fld>
            <a:endParaRPr lang="en-US" dirty="0"/>
          </a:p>
        </p:txBody>
      </p:sp>
      <p:sp>
        <p:nvSpPr>
          <p:cNvPr id="5"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err="1"/>
              <a:t>QuanNAS</a:t>
            </a:r>
            <a:r>
              <a:rPr lang="en-US" altLang="zh-CN" sz="3200" dirty="0"/>
              <a:t>: Co-Explore Quantization and Neural Architectures</a:t>
            </a:r>
          </a:p>
        </p:txBody>
      </p:sp>
      <p:grpSp>
        <p:nvGrpSpPr>
          <p:cNvPr id="42" name="组合 41"/>
          <p:cNvGrpSpPr/>
          <p:nvPr/>
        </p:nvGrpSpPr>
        <p:grpSpPr>
          <a:xfrm>
            <a:off x="89079" y="1251427"/>
            <a:ext cx="4822555" cy="4914242"/>
            <a:chOff x="311150" y="868613"/>
            <a:chExt cx="5197647" cy="4914242"/>
          </a:xfrm>
        </p:grpSpPr>
        <p:sp>
          <p:nvSpPr>
            <p:cNvPr id="7" name="矩形 6"/>
            <p:cNvSpPr/>
            <p:nvPr/>
          </p:nvSpPr>
          <p:spPr>
            <a:xfrm>
              <a:off x="311150" y="885643"/>
              <a:ext cx="5197647" cy="489721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D</a:t>
              </a:r>
              <a:endParaRPr lang="zh-CN" altLang="en-US" dirty="0"/>
            </a:p>
          </p:txBody>
        </p:sp>
        <p:sp>
          <p:nvSpPr>
            <p:cNvPr id="41" name="Google Shape;108;p12">
              <a:extLst>
                <a:ext uri="{FF2B5EF4-FFF2-40B4-BE49-F238E27FC236}">
                  <a16:creationId xmlns:a16="http://schemas.microsoft.com/office/drawing/2014/main" id="{65274DB5-DF43-4234-915D-6B4587C50886}"/>
                </a:ext>
              </a:extLst>
            </p:cNvPr>
            <p:cNvSpPr txBox="1"/>
            <p:nvPr/>
          </p:nvSpPr>
          <p:spPr>
            <a:xfrm>
              <a:off x="311150" y="868613"/>
              <a:ext cx="5197647" cy="319230"/>
            </a:xfrm>
            <a:prstGeom prst="rect">
              <a:avLst/>
            </a:prstGeom>
            <a:noFill/>
            <a:ln>
              <a:noFill/>
            </a:ln>
          </p:spPr>
          <p:txBody>
            <a:bodyPr spcFirstLastPara="1" wrap="square" lIns="68569" tIns="68569" rIns="68569" bIns="68569" anchor="ctr" anchorCtr="0">
              <a:noAutofit/>
            </a:bodyPr>
            <a:lstStyle/>
            <a:p>
              <a:r>
                <a:rPr lang="en-US" b="1" dirty="0">
                  <a:latin typeface="Calibri" panose="020F0502020204030204" pitchFamily="34" charset="0"/>
                  <a:cs typeface="Calibri" panose="020F0502020204030204" pitchFamily="34" charset="0"/>
                </a:rPr>
                <a:t>Search Space</a:t>
              </a:r>
              <a:endParaRPr b="1" dirty="0">
                <a:latin typeface="Calibri" panose="020F0502020204030204" pitchFamily="34" charset="0"/>
                <a:cs typeface="Calibri" panose="020F0502020204030204" pitchFamily="34" charset="0"/>
              </a:endParaRPr>
            </a:p>
          </p:txBody>
        </p:sp>
      </p:gr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7" y="1680131"/>
            <a:ext cx="4662522" cy="2976584"/>
          </a:xfrm>
          <a:prstGeom prst="rect">
            <a:avLst/>
          </a:prstGeom>
        </p:spPr>
      </p:pic>
      <p:sp>
        <p:nvSpPr>
          <p:cNvPr id="8" name="矩形 7"/>
          <p:cNvSpPr/>
          <p:nvPr/>
        </p:nvSpPr>
        <p:spPr>
          <a:xfrm>
            <a:off x="187297" y="3585680"/>
            <a:ext cx="4606772" cy="100984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文本占位符 2">
            <a:extLst>
              <a:ext uri="{FF2B5EF4-FFF2-40B4-BE49-F238E27FC236}">
                <a16:creationId xmlns:a16="http://schemas.microsoft.com/office/drawing/2014/main" id="{392A9BA1-E43B-4408-96EC-FF3CEF5428EF}"/>
              </a:ext>
            </a:extLst>
          </p:cNvPr>
          <p:cNvSpPr txBox="1">
            <a:spLocks/>
          </p:cNvSpPr>
          <p:nvPr/>
        </p:nvSpPr>
        <p:spPr>
          <a:xfrm>
            <a:off x="389772" y="4904482"/>
            <a:ext cx="4404297" cy="9815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bg2">
                    <a:lumMod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2">
                    <a:lumMod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800" dirty="0"/>
              <a:t>B</a:t>
            </a:r>
            <a:r>
              <a:rPr lang="en-US" altLang="zh-CN" sz="1800" dirty="0"/>
              <a:t>esides filter size and shape, </a:t>
            </a:r>
            <a:r>
              <a:rPr lang="en-US" sz="1800" b="1" dirty="0">
                <a:solidFill>
                  <a:schemeClr val="tx1"/>
                </a:solidFill>
              </a:rPr>
              <a:t>we co-explore </a:t>
            </a:r>
            <a:r>
              <a:rPr lang="en-US" sz="1800" b="1" dirty="0">
                <a:solidFill>
                  <a:srgbClr val="C00000"/>
                </a:solidFill>
              </a:rPr>
              <a:t>bit width </a:t>
            </a:r>
            <a:r>
              <a:rPr lang="en-US" sz="1800" b="1" dirty="0">
                <a:solidFill>
                  <a:schemeClr val="tx1"/>
                </a:solidFill>
              </a:rPr>
              <a:t>of weights and activation data, for FPGAs and ASICs.</a:t>
            </a:r>
          </a:p>
        </p:txBody>
      </p:sp>
      <p:grpSp>
        <p:nvGrpSpPr>
          <p:cNvPr id="20" name="组合 19"/>
          <p:cNvGrpSpPr/>
          <p:nvPr/>
        </p:nvGrpSpPr>
        <p:grpSpPr>
          <a:xfrm>
            <a:off x="5103407" y="1255395"/>
            <a:ext cx="6833452" cy="4914242"/>
            <a:chOff x="5103407" y="1255395"/>
            <a:chExt cx="6833452" cy="4914242"/>
          </a:xfrm>
        </p:grpSpPr>
        <p:grpSp>
          <p:nvGrpSpPr>
            <p:cNvPr id="38" name="组合 37"/>
            <p:cNvGrpSpPr/>
            <p:nvPr/>
          </p:nvGrpSpPr>
          <p:grpSpPr>
            <a:xfrm>
              <a:off x="5103407" y="1255395"/>
              <a:ext cx="6833452" cy="4914242"/>
              <a:chOff x="311150" y="868613"/>
              <a:chExt cx="5197647" cy="4914242"/>
            </a:xfrm>
          </p:grpSpPr>
          <p:sp>
            <p:nvSpPr>
              <p:cNvPr id="39" name="矩形 38"/>
              <p:cNvSpPr/>
              <p:nvPr/>
            </p:nvSpPr>
            <p:spPr>
              <a:xfrm>
                <a:off x="311150" y="885643"/>
                <a:ext cx="5197647" cy="4897212"/>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D</a:t>
                </a:r>
                <a:endParaRPr lang="zh-CN" altLang="en-US" dirty="0"/>
              </a:p>
            </p:txBody>
          </p:sp>
          <p:sp>
            <p:nvSpPr>
              <p:cNvPr id="43" name="Google Shape;108;p12">
                <a:extLst>
                  <a:ext uri="{FF2B5EF4-FFF2-40B4-BE49-F238E27FC236}">
                    <a16:creationId xmlns:a16="http://schemas.microsoft.com/office/drawing/2014/main" id="{65274DB5-DF43-4234-915D-6B4587C50886}"/>
                  </a:ext>
                </a:extLst>
              </p:cNvPr>
              <p:cNvSpPr txBox="1"/>
              <p:nvPr/>
            </p:nvSpPr>
            <p:spPr>
              <a:xfrm>
                <a:off x="311150" y="868613"/>
                <a:ext cx="5197647" cy="319230"/>
              </a:xfrm>
              <a:prstGeom prst="rect">
                <a:avLst/>
              </a:prstGeom>
              <a:noFill/>
              <a:ln>
                <a:noFill/>
              </a:ln>
            </p:spPr>
            <p:txBody>
              <a:bodyPr spcFirstLastPara="1" wrap="square" lIns="68569" tIns="68569" rIns="68569" bIns="68569" anchor="ctr" anchorCtr="0">
                <a:noAutofit/>
              </a:bodyPr>
              <a:lstStyle/>
              <a:p>
                <a:r>
                  <a:rPr lang="en-US" b="1" dirty="0">
                    <a:latin typeface="Calibri" panose="020F0502020204030204" pitchFamily="34" charset="0"/>
                    <a:cs typeface="Calibri" panose="020F0502020204030204" pitchFamily="34" charset="0"/>
                  </a:rPr>
                  <a:t>R</a:t>
                </a:r>
                <a:r>
                  <a:rPr lang="en-US" altLang="zh-CN" b="1" dirty="0">
                    <a:latin typeface="Calibri" panose="020F0502020204030204" pitchFamily="34" charset="0"/>
                    <a:cs typeface="Calibri" panose="020F0502020204030204" pitchFamily="34" charset="0"/>
                  </a:rPr>
                  <a:t>esults</a:t>
                </a:r>
                <a:endParaRPr b="1" dirty="0">
                  <a:latin typeface="Calibri" panose="020F0502020204030204" pitchFamily="34" charset="0"/>
                  <a:cs typeface="Calibri" panose="020F0502020204030204" pitchFamily="34" charset="0"/>
                </a:endParaRPr>
              </a:p>
            </p:txBody>
          </p:sp>
        </p:gr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480" y="1680131"/>
              <a:ext cx="6524673" cy="2747983"/>
            </a:xfrm>
            <a:prstGeom prst="rect">
              <a:avLst/>
            </a:prstGeom>
          </p:spPr>
        </p:pic>
      </p:grpSp>
      <p:grpSp>
        <p:nvGrpSpPr>
          <p:cNvPr id="19" name="组合 18"/>
          <p:cNvGrpSpPr/>
          <p:nvPr/>
        </p:nvGrpSpPr>
        <p:grpSpPr>
          <a:xfrm>
            <a:off x="5400434" y="2383971"/>
            <a:ext cx="6160195" cy="2790590"/>
            <a:chOff x="5400434" y="2383971"/>
            <a:chExt cx="6160195" cy="2790590"/>
          </a:xfrm>
        </p:grpSpPr>
        <p:sp>
          <p:nvSpPr>
            <p:cNvPr id="11" name="圆角矩形 10"/>
            <p:cNvSpPr/>
            <p:nvPr/>
          </p:nvSpPr>
          <p:spPr>
            <a:xfrm>
              <a:off x="7602583" y="2383971"/>
              <a:ext cx="1809206" cy="1201709"/>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4" name="文本占位符 2">
              <a:extLst>
                <a:ext uri="{FF2B5EF4-FFF2-40B4-BE49-F238E27FC236}">
                  <a16:creationId xmlns:a16="http://schemas.microsoft.com/office/drawing/2014/main" id="{392A9BA1-E43B-4408-96EC-FF3CEF5428EF}"/>
                </a:ext>
              </a:extLst>
            </p:cNvPr>
            <p:cNvSpPr txBox="1">
              <a:spLocks/>
            </p:cNvSpPr>
            <p:nvPr/>
          </p:nvSpPr>
          <p:spPr>
            <a:xfrm>
              <a:off x="5400434" y="4445144"/>
              <a:ext cx="6160195" cy="72941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bg2">
                      <a:lumMod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2">
                      <a:lumMod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t>A,B are first explored by NAS, then to be quantized. In this way, the </a:t>
              </a:r>
              <a:r>
                <a:rPr lang="en-US" sz="1800" b="1" dirty="0">
                  <a:solidFill>
                    <a:schemeClr val="accent1"/>
                  </a:solidFill>
                </a:rPr>
                <a:t>accuracy loss </a:t>
              </a:r>
              <a:r>
                <a:rPr lang="en-US" sz="1800" dirty="0"/>
                <a:t>by quantization is huge.</a:t>
              </a:r>
            </a:p>
          </p:txBody>
        </p:sp>
      </p:grpSp>
      <p:grpSp>
        <p:nvGrpSpPr>
          <p:cNvPr id="18" name="组合 17"/>
          <p:cNvGrpSpPr/>
          <p:nvPr/>
        </p:nvGrpSpPr>
        <p:grpSpPr>
          <a:xfrm>
            <a:off x="5400434" y="3605494"/>
            <a:ext cx="6300413" cy="2486341"/>
            <a:chOff x="5400434" y="3605494"/>
            <a:chExt cx="6300413" cy="2486341"/>
          </a:xfrm>
        </p:grpSpPr>
        <p:sp>
          <p:nvSpPr>
            <p:cNvPr id="14" name="矩形 13"/>
            <p:cNvSpPr/>
            <p:nvPr/>
          </p:nvSpPr>
          <p:spPr>
            <a:xfrm>
              <a:off x="5400434" y="5168505"/>
              <a:ext cx="6096000" cy="923330"/>
            </a:xfrm>
            <a:prstGeom prst="rect">
              <a:avLst/>
            </a:prstGeom>
          </p:spPr>
          <p:txBody>
            <a:bodyPr>
              <a:spAutoFit/>
            </a:bodyPr>
            <a:lstStyle/>
            <a:p>
              <a:pPr marL="342900" lvl="0" indent="-342900" algn="just">
                <a:spcBef>
                  <a:spcPct val="20000"/>
                </a:spcBef>
                <a:buFont typeface="Arial"/>
                <a:buChar char="•"/>
              </a:pPr>
              <a:r>
                <a:rPr lang="en-US" altLang="zh-CN" dirty="0">
                  <a:solidFill>
                    <a:schemeClr val="bg2">
                      <a:lumMod val="25000"/>
                    </a:schemeClr>
                  </a:solidFill>
                </a:rPr>
                <a:t>D,E,F are explored by our Co-Exploration framework, which output </a:t>
              </a:r>
              <a:r>
                <a:rPr lang="en-US" altLang="zh-CN" b="1" dirty="0">
                  <a:solidFill>
                    <a:srgbClr val="C00000"/>
                  </a:solidFill>
                </a:rPr>
                <a:t>better accuracy </a:t>
              </a:r>
              <a:r>
                <a:rPr lang="en-US" altLang="zh-CN" dirty="0">
                  <a:solidFill>
                    <a:schemeClr val="bg2">
                      <a:lumMod val="25000"/>
                    </a:schemeClr>
                  </a:solidFill>
                </a:rPr>
                <a:t>for quantized network with </a:t>
              </a:r>
              <a:r>
                <a:rPr lang="en-US" altLang="zh-CN" b="1" dirty="0">
                  <a:solidFill>
                    <a:srgbClr val="C00000"/>
                  </a:solidFill>
                </a:rPr>
                <a:t>smaller parameter size</a:t>
              </a:r>
              <a:endParaRPr lang="en-US" altLang="zh-CN" dirty="0">
                <a:solidFill>
                  <a:srgbClr val="C00000"/>
                </a:solidFill>
              </a:endParaRPr>
            </a:p>
          </p:txBody>
        </p:sp>
        <p:sp>
          <p:nvSpPr>
            <p:cNvPr id="17" name="圆角矩形 16"/>
            <p:cNvSpPr/>
            <p:nvPr/>
          </p:nvSpPr>
          <p:spPr>
            <a:xfrm>
              <a:off x="8608423" y="3605494"/>
              <a:ext cx="757646" cy="724989"/>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 name="圆角矩形 48"/>
            <p:cNvSpPr/>
            <p:nvPr/>
          </p:nvSpPr>
          <p:spPr>
            <a:xfrm>
              <a:off x="10943201" y="3610646"/>
              <a:ext cx="757646" cy="724989"/>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6822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44</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44</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44</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Neural Networks for Novel Computing Architectures</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9967"/>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23321"/>
            </a:xfrm>
            <a:prstGeom prst="rect">
              <a:avLst/>
            </a:prstGeom>
          </p:spPr>
          <p:txBody>
            <a:bodyPr wrap="square">
              <a:spAutoFit/>
            </a:bodyPr>
            <a:lstStyle/>
            <a:p>
              <a:pPr>
                <a:lnSpc>
                  <a:spcPct val="130000"/>
                </a:lnSpc>
              </a:pPr>
              <a:r>
                <a:rPr lang="en-US" altLang="zh-CN" b="1" dirty="0"/>
                <a:t>Scalability</a:t>
              </a:r>
              <a:r>
                <a:rPr lang="en-US" altLang="zh-CN" dirty="0"/>
                <a:t> in Cloud Computing (multiple-FPGAs, </a:t>
              </a:r>
              <a:r>
                <a:rPr lang="en-US" altLang="zh-CN" dirty="0" err="1"/>
                <a:t>NoCs</a:t>
              </a:r>
              <a:r>
                <a:rPr lang="en-US" altLang="zh-CN" dirty="0"/>
                <a:t>, etc.)</a:t>
              </a:r>
            </a:p>
          </p:txBody>
        </p:sp>
      </p:grpSp>
      <p:grpSp>
        <p:nvGrpSpPr>
          <p:cNvPr id="10" name="组合 9"/>
          <p:cNvGrpSpPr/>
          <p:nvPr/>
        </p:nvGrpSpPr>
        <p:grpSpPr>
          <a:xfrm>
            <a:off x="4022430" y="2310618"/>
            <a:ext cx="7985420" cy="665716"/>
            <a:chOff x="4022430" y="3450909"/>
            <a:chExt cx="7985420" cy="665716"/>
          </a:xfrm>
        </p:grpSpPr>
        <p:cxnSp>
          <p:nvCxnSpPr>
            <p:cNvPr id="26" name="直接连接符 25"/>
            <p:cNvCxnSpPr/>
            <p:nvPr/>
          </p:nvCxnSpPr>
          <p:spPr>
            <a:xfrm>
              <a:off x="4022430" y="3783767"/>
              <a:ext cx="1178220" cy="0"/>
            </a:xfrm>
            <a:prstGeom prst="line">
              <a:avLst/>
            </a:prstGeom>
          </p:spPr>
          <p:style>
            <a:lnRef idx="2">
              <a:schemeClr val="dk1"/>
            </a:lnRef>
            <a:fillRef idx="0">
              <a:schemeClr val="dk1"/>
            </a:fillRef>
            <a:effectRef idx="1">
              <a:schemeClr val="dk1"/>
            </a:effectRef>
            <a:fontRef idx="minor">
              <a:schemeClr val="tx1"/>
            </a:fontRef>
          </p:style>
        </p:cxnSp>
        <p:sp>
          <p:nvSpPr>
            <p:cNvPr id="28" name="矩形 27"/>
            <p:cNvSpPr/>
            <p:nvPr/>
          </p:nvSpPr>
          <p:spPr>
            <a:xfrm>
              <a:off x="5272439" y="3549215"/>
              <a:ext cx="6663621" cy="423321"/>
            </a:xfrm>
            <a:prstGeom prst="rect">
              <a:avLst/>
            </a:prstGeom>
          </p:spPr>
          <p:txBody>
            <a:bodyPr wrap="square">
              <a:spAutoFit/>
            </a:bodyPr>
            <a:lstStyle/>
            <a:p>
              <a:pPr>
                <a:lnSpc>
                  <a:spcPct val="130000"/>
                </a:lnSpc>
              </a:pPr>
              <a:r>
                <a:rPr lang="en-US" altLang="zh-CN" b="1" dirty="0"/>
                <a:t>Limited Resource </a:t>
              </a:r>
              <a:r>
                <a:rPr lang="en-US" altLang="zh-CN" dirty="0"/>
                <a:t>in Edge Computing (quantization, etc.)</a:t>
              </a:r>
            </a:p>
          </p:txBody>
        </p:sp>
        <p:sp>
          <p:nvSpPr>
            <p:cNvPr id="32" name="矩形 31"/>
            <p:cNvSpPr/>
            <p:nvPr/>
          </p:nvSpPr>
          <p:spPr>
            <a:xfrm>
              <a:off x="5200650" y="345090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022430" y="3381269"/>
            <a:ext cx="7985420" cy="665716"/>
            <a:chOff x="4022430" y="4521560"/>
            <a:chExt cx="7985420" cy="665716"/>
          </a:xfrm>
        </p:grpSpPr>
        <p:cxnSp>
          <p:nvCxnSpPr>
            <p:cNvPr id="29" name="直接连接符 28"/>
            <p:cNvCxnSpPr/>
            <p:nvPr/>
          </p:nvCxnSpPr>
          <p:spPr>
            <a:xfrm>
              <a:off x="4022430" y="4843595"/>
              <a:ext cx="1178220" cy="0"/>
            </a:xfrm>
            <a:prstGeom prst="line">
              <a:avLst/>
            </a:prstGeom>
          </p:spPr>
          <p:style>
            <a:lnRef idx="2">
              <a:schemeClr val="dk1"/>
            </a:lnRef>
            <a:fillRef idx="0">
              <a:schemeClr val="dk1"/>
            </a:fillRef>
            <a:effectRef idx="1">
              <a:schemeClr val="dk1"/>
            </a:effectRef>
            <a:fontRef idx="minor">
              <a:schemeClr val="tx1"/>
            </a:fontRef>
          </p:style>
        </p:cxnSp>
        <p:sp>
          <p:nvSpPr>
            <p:cNvPr id="31" name="矩形 30"/>
            <p:cNvSpPr/>
            <p:nvPr/>
          </p:nvSpPr>
          <p:spPr>
            <a:xfrm>
              <a:off x="5272439" y="4609043"/>
              <a:ext cx="6663621" cy="423321"/>
            </a:xfrm>
            <a:prstGeom prst="rect">
              <a:avLst/>
            </a:prstGeom>
          </p:spPr>
          <p:txBody>
            <a:bodyPr wrap="square">
              <a:spAutoFit/>
            </a:bodyPr>
            <a:lstStyle/>
            <a:p>
              <a:pPr>
                <a:lnSpc>
                  <a:spcPct val="130000"/>
                </a:lnSpc>
              </a:pPr>
              <a:r>
                <a:rPr lang="en-US" altLang="zh-CN" b="1" dirty="0"/>
                <a:t>Novel</a:t>
              </a:r>
              <a:r>
                <a:rPr lang="en-US" altLang="zh-CN" dirty="0"/>
                <a:t> </a:t>
              </a:r>
              <a:r>
                <a:rPr lang="en-US" altLang="zh-CN" b="1" dirty="0"/>
                <a:t>Computing Architectures </a:t>
              </a:r>
              <a:r>
                <a:rPr lang="en-US" altLang="zh-CN" dirty="0"/>
                <a:t>(in-memory Computing, NVM, etc.)</a:t>
              </a:r>
            </a:p>
          </p:txBody>
        </p:sp>
        <p:sp>
          <p:nvSpPr>
            <p:cNvPr id="33" name="矩形 32"/>
            <p:cNvSpPr/>
            <p:nvPr/>
          </p:nvSpPr>
          <p:spPr>
            <a:xfrm>
              <a:off x="5200650" y="4521560"/>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4022430" y="4484949"/>
            <a:ext cx="7985420" cy="665716"/>
            <a:chOff x="4022430" y="4484949"/>
            <a:chExt cx="7985420" cy="665716"/>
          </a:xfrm>
        </p:grpSpPr>
        <p:grpSp>
          <p:nvGrpSpPr>
            <p:cNvPr id="9" name="组合 8"/>
            <p:cNvGrpSpPr/>
            <p:nvPr/>
          </p:nvGrpSpPr>
          <p:grpSpPr>
            <a:xfrm>
              <a:off x="4022430" y="4591591"/>
              <a:ext cx="7913629" cy="423321"/>
              <a:chOff x="4022430" y="1332288"/>
              <a:chExt cx="7913629" cy="423321"/>
            </a:xfrm>
          </p:grpSpPr>
          <p:cxnSp>
            <p:nvCxnSpPr>
              <p:cNvPr id="20" name="直接连接符 19"/>
              <p:cNvCxnSpPr/>
              <p:nvPr/>
            </p:nvCxnSpPr>
            <p:spPr>
              <a:xfrm>
                <a:off x="4022430" y="158392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2" name="矩形 21"/>
              <p:cNvSpPr/>
              <p:nvPr/>
            </p:nvSpPr>
            <p:spPr>
              <a:xfrm>
                <a:off x="5272438" y="1332288"/>
                <a:ext cx="6663621" cy="423321"/>
              </a:xfrm>
              <a:prstGeom prst="rect">
                <a:avLst/>
              </a:prstGeom>
            </p:spPr>
            <p:txBody>
              <a:bodyPr wrap="square">
                <a:spAutoFit/>
              </a:bodyPr>
              <a:lstStyle/>
              <a:p>
                <a:pPr>
                  <a:lnSpc>
                    <a:spcPct val="130000"/>
                  </a:lnSpc>
                </a:pPr>
                <a:r>
                  <a:rPr lang="en-US" altLang="zh-CN" b="1" dirty="0"/>
                  <a:t>……</a:t>
                </a:r>
                <a:endParaRPr lang="en-US" altLang="zh-CN" dirty="0"/>
              </a:p>
            </p:txBody>
          </p:sp>
        </p:grpSp>
        <p:sp>
          <p:nvSpPr>
            <p:cNvPr id="27" name="矩形 26"/>
            <p:cNvSpPr/>
            <p:nvPr/>
          </p:nvSpPr>
          <p:spPr>
            <a:xfrm>
              <a:off x="5200650" y="4484949"/>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30" name="直接箭头连接符 29"/>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0178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12"/>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par>
                          <p:cTn id="12" fill="hold">
                            <p:stCondLst>
                              <p:cond delay="0"/>
                            </p:stCondLst>
                            <p:childTnLst>
                              <p:par>
                                <p:cTn id="13" presetID="42" presetClass="path" presetSubtype="0" accel="50000" decel="50000" fill="hold" nodeType="afterEffect">
                                  <p:stCondLst>
                                    <p:cond delay="0"/>
                                  </p:stCondLst>
                                  <p:childTnLst>
                                    <p:animMotion origin="layout" path="M -1.875E-6 4.81481E-6 L -1.875E-6 -0.31065 " pathEditMode="relative" rAng="0" ptsTypes="AA">
                                      <p:cBhvr>
                                        <p:cTn id="14" dur="500" fill="hold"/>
                                        <p:tgtEl>
                                          <p:spTgt spid="11"/>
                                        </p:tgtEl>
                                        <p:attrNameLst>
                                          <p:attrName>ppt_x</p:attrName>
                                          <p:attrName>ppt_y</p:attrName>
                                        </p:attrNameLst>
                                      </p:cBhvr>
                                      <p:rCtr x="0" y="-1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0038" y="5199857"/>
            <a:ext cx="516821" cy="365125"/>
          </a:xfrm>
        </p:spPr>
        <p:txBody>
          <a:bodyPr/>
          <a:lstStyle/>
          <a:p>
            <a:fld id="{C0769ECE-14F6-B44C-AB5F-842EA3B12E22}" type="slidenum">
              <a:rPr lang="en-US" smtClean="0"/>
              <a:pPr/>
              <a:t>45</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45</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45</a:t>
            </a:fld>
            <a:endParaRPr lang="en-US"/>
          </a:p>
        </p:txBody>
      </p:sp>
      <p:sp>
        <p:nvSpPr>
          <p:cNvPr id="1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Design Neural Networks for Novel Computing Architectures</a:t>
            </a:r>
            <a:endParaRPr lang="zh-CN" altLang="en-US" sz="3200" dirty="0"/>
          </a:p>
        </p:txBody>
      </p:sp>
      <p:grpSp>
        <p:nvGrpSpPr>
          <p:cNvPr id="18" name="组合 17"/>
          <p:cNvGrpSpPr/>
          <p:nvPr/>
        </p:nvGrpSpPr>
        <p:grpSpPr>
          <a:xfrm>
            <a:off x="390230" y="1122263"/>
            <a:ext cx="3632200" cy="4130080"/>
            <a:chOff x="390230" y="1122263"/>
            <a:chExt cx="3632200" cy="4130080"/>
          </a:xfrm>
        </p:grpSpPr>
        <p:pic>
          <p:nvPicPr>
            <p:cNvPr id="17"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4" y="2202656"/>
              <a:ext cx="3422363" cy="2039144"/>
            </a:xfrm>
            <a:prstGeom prst="rect">
              <a:avLst/>
            </a:prstGeom>
          </p:spPr>
        </p:pic>
        <p:sp>
          <p:nvSpPr>
            <p:cNvPr id="4" name="矩形 3"/>
            <p:cNvSpPr/>
            <p:nvPr/>
          </p:nvSpPr>
          <p:spPr>
            <a:xfrm>
              <a:off x="390230" y="1122263"/>
              <a:ext cx="3632200" cy="41300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90549" y="4571049"/>
              <a:ext cx="3147978" cy="464871"/>
            </a:xfrm>
            <a:prstGeom prst="rect">
              <a:avLst/>
            </a:prstGeom>
            <a:noFill/>
          </p:spPr>
          <p:txBody>
            <a:bodyPr wrap="none" rtlCol="0">
              <a:spAutoFit/>
            </a:bodyPr>
            <a:lstStyle/>
            <a:p>
              <a:pPr algn="ctr">
                <a:lnSpc>
                  <a:spcPct val="150000"/>
                </a:lnSpc>
              </a:pPr>
              <a:r>
                <a:rPr lang="en-US" altLang="zh-CN" b="1" dirty="0">
                  <a:solidFill>
                    <a:srgbClr val="C00000"/>
                  </a:solidFill>
                </a:rPr>
                <a:t>DAC’19 Best Paper Nomination</a:t>
              </a:r>
              <a:endParaRPr lang="zh-CN" altLang="en-US" b="1" dirty="0">
                <a:solidFill>
                  <a:srgbClr val="C00000"/>
                </a:solidFill>
              </a:endParaRPr>
            </a:p>
          </p:txBody>
        </p:sp>
        <p:sp>
          <p:nvSpPr>
            <p:cNvPr id="7" name="矩形 6"/>
            <p:cNvSpPr/>
            <p:nvPr/>
          </p:nvSpPr>
          <p:spPr>
            <a:xfrm>
              <a:off x="390230" y="1122263"/>
              <a:ext cx="3632200" cy="783420"/>
            </a:xfrm>
            <a:prstGeom prst="rect">
              <a:avLst/>
            </a:prstGeom>
          </p:spPr>
          <p:txBody>
            <a:bodyPr wrap="square">
              <a:spAutoFit/>
            </a:bodyPr>
            <a:lstStyle/>
            <a:p>
              <a:pPr algn="ctr">
                <a:lnSpc>
                  <a:spcPct val="130000"/>
                </a:lnSpc>
              </a:pPr>
              <a:r>
                <a:rPr lang="en-US" altLang="zh-CN" dirty="0"/>
                <a:t>FPGA Implementation-Aware NAS</a:t>
              </a:r>
            </a:p>
            <a:p>
              <a:pPr algn="ctr">
                <a:lnSpc>
                  <a:spcPct val="130000"/>
                </a:lnSpc>
              </a:pPr>
              <a:r>
                <a:rPr lang="en-US" altLang="zh-CN" dirty="0"/>
                <a:t>(FNAS)</a:t>
              </a:r>
            </a:p>
          </p:txBody>
        </p:sp>
      </p:grpSp>
      <p:grpSp>
        <p:nvGrpSpPr>
          <p:cNvPr id="3" name="组合 2"/>
          <p:cNvGrpSpPr/>
          <p:nvPr/>
        </p:nvGrpSpPr>
        <p:grpSpPr>
          <a:xfrm>
            <a:off x="4022430" y="1231113"/>
            <a:ext cx="7985420" cy="665716"/>
            <a:chOff x="4022430" y="2380258"/>
            <a:chExt cx="7985420" cy="665716"/>
          </a:xfrm>
        </p:grpSpPr>
        <p:cxnSp>
          <p:nvCxnSpPr>
            <p:cNvPr id="23" name="直接连接符 22"/>
            <p:cNvCxnSpPr/>
            <p:nvPr/>
          </p:nvCxnSpPr>
          <p:spPr>
            <a:xfrm>
              <a:off x="4022430" y="2722988"/>
              <a:ext cx="1178220" cy="0"/>
            </a:xfrm>
            <a:prstGeom prst="line">
              <a:avLst/>
            </a:prstGeom>
          </p:spPr>
          <p:style>
            <a:lnRef idx="2">
              <a:schemeClr val="dk1"/>
            </a:lnRef>
            <a:fillRef idx="0">
              <a:schemeClr val="dk1"/>
            </a:fillRef>
            <a:effectRef idx="1">
              <a:schemeClr val="dk1"/>
            </a:effectRef>
            <a:fontRef idx="minor">
              <a:schemeClr val="tx1"/>
            </a:fontRef>
          </p:style>
        </p:cxnSp>
        <p:sp>
          <p:nvSpPr>
            <p:cNvPr id="24" name="矩形 23"/>
            <p:cNvSpPr/>
            <p:nvPr/>
          </p:nvSpPr>
          <p:spPr>
            <a:xfrm>
              <a:off x="5200650" y="2380258"/>
              <a:ext cx="6807200" cy="6657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矩形 24"/>
            <p:cNvSpPr/>
            <p:nvPr/>
          </p:nvSpPr>
          <p:spPr>
            <a:xfrm>
              <a:off x="5272439" y="2488436"/>
              <a:ext cx="6663621" cy="423321"/>
            </a:xfrm>
            <a:prstGeom prst="rect">
              <a:avLst/>
            </a:prstGeom>
          </p:spPr>
          <p:txBody>
            <a:bodyPr wrap="square">
              <a:spAutoFit/>
            </a:bodyPr>
            <a:lstStyle/>
            <a:p>
              <a:pPr>
                <a:lnSpc>
                  <a:spcPct val="130000"/>
                </a:lnSpc>
              </a:pPr>
              <a:r>
                <a:rPr lang="en-US" altLang="zh-CN" b="1" dirty="0"/>
                <a:t>Novel</a:t>
              </a:r>
              <a:r>
                <a:rPr lang="en-US" altLang="zh-CN" dirty="0"/>
                <a:t> </a:t>
              </a:r>
              <a:r>
                <a:rPr lang="en-US" altLang="zh-CN" b="1" dirty="0"/>
                <a:t>Computing Architectures </a:t>
              </a:r>
              <a:r>
                <a:rPr lang="en-US" altLang="zh-CN" dirty="0"/>
                <a:t>(in-memory Computing, NVM, etc.)</a:t>
              </a:r>
            </a:p>
          </p:txBody>
        </p:sp>
      </p:grpSp>
      <p:grpSp>
        <p:nvGrpSpPr>
          <p:cNvPr id="15" name="组合 14"/>
          <p:cNvGrpSpPr/>
          <p:nvPr/>
        </p:nvGrpSpPr>
        <p:grpSpPr>
          <a:xfrm>
            <a:off x="5200649" y="1896829"/>
            <a:ext cx="6807200" cy="3075221"/>
            <a:chOff x="5200649" y="1896829"/>
            <a:chExt cx="6807200" cy="3075221"/>
          </a:xfrm>
        </p:grpSpPr>
        <p:sp>
          <p:nvSpPr>
            <p:cNvPr id="30" name="矩形 29"/>
            <p:cNvSpPr/>
            <p:nvPr/>
          </p:nvSpPr>
          <p:spPr>
            <a:xfrm>
              <a:off x="5200649" y="1896829"/>
              <a:ext cx="6807200" cy="307522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矩形 33"/>
            <p:cNvSpPr/>
            <p:nvPr/>
          </p:nvSpPr>
          <p:spPr>
            <a:xfrm>
              <a:off x="5360099" y="1938483"/>
              <a:ext cx="3286454" cy="706604"/>
            </a:xfrm>
            <a:prstGeom prst="rect">
              <a:avLst/>
            </a:prstGeom>
          </p:spPr>
          <p:txBody>
            <a:bodyPr wrap="square">
              <a:spAutoFit/>
            </a:bodyPr>
            <a:lstStyle/>
            <a:p>
              <a:pPr algn="ctr">
                <a:lnSpc>
                  <a:spcPct val="130000"/>
                </a:lnSpc>
              </a:pPr>
              <a:r>
                <a:rPr lang="en-US" altLang="zh-CN" sz="1600" dirty="0"/>
                <a:t>Integrating </a:t>
              </a:r>
              <a:r>
                <a:rPr lang="en-US" altLang="zh-CN" sz="1600" dirty="0" err="1"/>
                <a:t>Memristors</a:t>
              </a:r>
              <a:r>
                <a:rPr lang="en-US" altLang="zh-CN" sz="1600" dirty="0"/>
                <a:t> and CMOS</a:t>
              </a:r>
              <a:br>
                <a:rPr lang="en-US" altLang="zh-CN" sz="1600" dirty="0"/>
              </a:br>
              <a:r>
                <a:rPr lang="en-US" altLang="zh-CN" sz="1600" dirty="0"/>
                <a:t>for Better AI</a:t>
              </a:r>
            </a:p>
          </p:txBody>
        </p:sp>
        <p:sp>
          <p:nvSpPr>
            <p:cNvPr id="35" name="文本框 34"/>
            <p:cNvSpPr txBox="1"/>
            <p:nvPr/>
          </p:nvSpPr>
          <p:spPr>
            <a:xfrm>
              <a:off x="5892031" y="4439455"/>
              <a:ext cx="2222596" cy="423321"/>
            </a:xfrm>
            <a:prstGeom prst="rect">
              <a:avLst/>
            </a:prstGeom>
            <a:noFill/>
          </p:spPr>
          <p:txBody>
            <a:bodyPr wrap="none" rtlCol="0">
              <a:spAutoFit/>
            </a:bodyPr>
            <a:lstStyle/>
            <a:p>
              <a:pPr algn="ctr">
                <a:lnSpc>
                  <a:spcPct val="130000"/>
                </a:lnSpc>
              </a:pPr>
              <a:r>
                <a:rPr lang="en-US" altLang="zh-CN" b="1" dirty="0">
                  <a:solidFill>
                    <a:srgbClr val="C00000"/>
                  </a:solidFill>
                </a:rPr>
                <a:t>Nature Electronics’19</a:t>
              </a:r>
              <a:endParaRPr lang="zh-CN" altLang="en-US" b="1" dirty="0">
                <a:solidFill>
                  <a:srgbClr val="C00000"/>
                </a:solidFill>
              </a:endParaRPr>
            </a:p>
          </p:txBody>
        </p:sp>
        <p:sp>
          <p:nvSpPr>
            <p:cNvPr id="36" name="文本框 35"/>
            <p:cNvSpPr txBox="1"/>
            <p:nvPr/>
          </p:nvSpPr>
          <p:spPr>
            <a:xfrm>
              <a:off x="9687495" y="3541004"/>
              <a:ext cx="1715534" cy="423321"/>
            </a:xfrm>
            <a:prstGeom prst="rect">
              <a:avLst/>
            </a:prstGeom>
            <a:noFill/>
          </p:spPr>
          <p:txBody>
            <a:bodyPr wrap="none" rtlCol="0">
              <a:spAutoFit/>
            </a:bodyPr>
            <a:lstStyle/>
            <a:p>
              <a:pPr algn="ctr">
                <a:lnSpc>
                  <a:spcPct val="130000"/>
                </a:lnSpc>
              </a:pPr>
              <a:r>
                <a:rPr lang="en-US" altLang="zh-CN" b="1" dirty="0">
                  <a:solidFill>
                    <a:srgbClr val="C00000"/>
                  </a:solidFill>
                </a:rPr>
                <a:t>Submitted to TC</a:t>
              </a:r>
              <a:endParaRPr lang="zh-CN" altLang="en-US" b="1" dirty="0">
                <a:solidFill>
                  <a:srgbClr val="C00000"/>
                </a:solidFill>
              </a:endParaRPr>
            </a:p>
          </p:txBody>
        </p:sp>
        <p:sp>
          <p:nvSpPr>
            <p:cNvPr id="37" name="矩形 36"/>
            <p:cNvSpPr/>
            <p:nvPr/>
          </p:nvSpPr>
          <p:spPr>
            <a:xfrm>
              <a:off x="9249703" y="2367594"/>
              <a:ext cx="2591107" cy="732508"/>
            </a:xfrm>
            <a:prstGeom prst="rect">
              <a:avLst/>
            </a:prstGeom>
          </p:spPr>
          <p:txBody>
            <a:bodyPr wrap="square">
              <a:spAutoFit/>
            </a:bodyPr>
            <a:lstStyle/>
            <a:p>
              <a:pPr algn="ctr">
                <a:lnSpc>
                  <a:spcPct val="130000"/>
                </a:lnSpc>
              </a:pPr>
              <a:r>
                <a:rPr lang="en-US" altLang="zh-CN" sz="1600" dirty="0"/>
                <a:t>Co-Explore Neural Architectures and Devices</a:t>
              </a:r>
            </a:p>
          </p:txBody>
        </p:sp>
      </p:gr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322" y="2666269"/>
            <a:ext cx="3226007" cy="1752004"/>
          </a:xfrm>
          <a:prstGeom prst="rect">
            <a:avLst/>
          </a:prstGeom>
        </p:spPr>
      </p:pic>
      <p:cxnSp>
        <p:nvCxnSpPr>
          <p:cNvPr id="22" name="直接箭头连接符 21"/>
          <p:cNvCxnSpPr/>
          <p:nvPr/>
        </p:nvCxnSpPr>
        <p:spPr>
          <a:xfrm>
            <a:off x="2106118" y="3057991"/>
            <a:ext cx="577121"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cxnSp>
        <p:nvCxnSpPr>
          <p:cNvPr id="26" name="直接箭头连接符 25"/>
          <p:cNvCxnSpPr/>
          <p:nvPr/>
        </p:nvCxnSpPr>
        <p:spPr>
          <a:xfrm flipH="1">
            <a:off x="2068642" y="3217889"/>
            <a:ext cx="614597" cy="0"/>
          </a:xfrm>
          <a:prstGeom prst="straightConnector1">
            <a:avLst/>
          </a:prstGeom>
          <a:ln w="12700">
            <a:tailEnd type="triangle" w="lg" len="med"/>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56826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46</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46</a:t>
            </a:fld>
            <a:endParaRPr lang="en-US"/>
          </a:p>
        </p:txBody>
      </p:sp>
      <p:sp>
        <p:nvSpPr>
          <p:cNvPr id="6" name="标题 2"/>
          <p:cNvSpPr txBox="1">
            <a:spLocks/>
          </p:cNvSpPr>
          <p:nvPr/>
        </p:nvSpPr>
        <p:spPr>
          <a:xfrm>
            <a:off x="762000" y="152400"/>
            <a:ext cx="109728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endParaRPr lang="zh-CN" altLang="en-US" sz="3200" dirty="0"/>
          </a:p>
        </p:txBody>
      </p:sp>
      <p:sp>
        <p:nvSpPr>
          <p:cNvPr id="7" name="文本框 6"/>
          <p:cNvSpPr txBox="1"/>
          <p:nvPr/>
        </p:nvSpPr>
        <p:spPr>
          <a:xfrm>
            <a:off x="862076" y="918529"/>
            <a:ext cx="10816372"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b="1" dirty="0"/>
              <a:t>Introduction</a:t>
            </a:r>
            <a:endParaRPr lang="en-US" altLang="zh-CN" sz="2000" dirty="0"/>
          </a:p>
          <a:p>
            <a:pPr marL="342900" indent="-342900">
              <a:lnSpc>
                <a:spcPct val="150000"/>
              </a:lnSpc>
              <a:buFont typeface="Arial" panose="020B0604020202020204" pitchFamily="34" charset="0"/>
              <a:buChar char="•"/>
            </a:pPr>
            <a:r>
              <a:rPr lang="en-US" altLang="zh-CN" sz="2400" b="1" dirty="0"/>
              <a:t>Co-Explore Neural Architecture and FPGA Implementation</a:t>
            </a:r>
          </a:p>
          <a:p>
            <a:pPr>
              <a:lnSpc>
                <a:spcPct val="150000"/>
              </a:lnSpc>
            </a:pPr>
            <a:r>
              <a:rPr lang="en-US" altLang="zh-CN" sz="2400" dirty="0"/>
              <a:t>	</a:t>
            </a:r>
            <a:r>
              <a:rPr lang="en-US" altLang="zh-CN" sz="2000" dirty="0"/>
              <a:t>- DAC 2019 (Best Paper Nomination)</a:t>
            </a:r>
          </a:p>
          <a:p>
            <a:pPr marL="342900" lvl="0" indent="-342900">
              <a:lnSpc>
                <a:spcPct val="150000"/>
              </a:lnSpc>
              <a:buFont typeface="Arial" panose="020B0604020202020204" pitchFamily="34" charset="0"/>
              <a:buChar char="•"/>
            </a:pPr>
            <a:r>
              <a:rPr lang="en-US" altLang="zh-CN" sz="2400" b="1" dirty="0">
                <a:solidFill>
                  <a:prstClr val="black"/>
                </a:solidFill>
              </a:rPr>
              <a:t>Research Directions</a:t>
            </a:r>
          </a:p>
          <a:p>
            <a:pPr marL="342900" indent="-342900">
              <a:lnSpc>
                <a:spcPct val="150000"/>
              </a:lnSpc>
              <a:buFont typeface="Arial" panose="020B0604020202020204" pitchFamily="34" charset="0"/>
              <a:buChar char="•"/>
            </a:pPr>
            <a:r>
              <a:rPr lang="en-US" altLang="zh-CN" sz="2400" b="1" dirty="0">
                <a:solidFill>
                  <a:prstClr val="black"/>
                </a:solidFill>
              </a:rPr>
              <a:t>Conclusion</a:t>
            </a: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Outline</a:t>
            </a:r>
            <a:endParaRPr lang="zh-CN" altLang="en-US" sz="3200" dirty="0"/>
          </a:p>
        </p:txBody>
      </p:sp>
      <p:sp>
        <p:nvSpPr>
          <p:cNvPr id="3" name="矩形 2"/>
          <p:cNvSpPr/>
          <p:nvPr/>
        </p:nvSpPr>
        <p:spPr>
          <a:xfrm>
            <a:off x="762000" y="1047751"/>
            <a:ext cx="10712467" cy="2152650"/>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2030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
          <p:cNvSpPr txBox="1">
            <a:spLocks/>
          </p:cNvSpPr>
          <p:nvPr/>
        </p:nvSpPr>
        <p:spPr>
          <a:xfrm>
            <a:off x="419099" y="207129"/>
            <a:ext cx="11455037"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Conclusion and Future Work</a:t>
            </a:r>
          </a:p>
        </p:txBody>
      </p:sp>
      <p:grpSp>
        <p:nvGrpSpPr>
          <p:cNvPr id="25" name="Group 9"/>
          <p:cNvGrpSpPr/>
          <p:nvPr/>
        </p:nvGrpSpPr>
        <p:grpSpPr>
          <a:xfrm>
            <a:off x="0" y="910222"/>
            <a:ext cx="12192000" cy="5947778"/>
            <a:chOff x="0" y="910222"/>
            <a:chExt cx="12192000" cy="5947778"/>
          </a:xfrm>
        </p:grpSpPr>
        <p:pic>
          <p:nvPicPr>
            <p:cNvPr id="26" name="Picture 2" descr="See the source imag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4000" contrast="17000"/>
                      </a14:imgEffect>
                    </a14:imgLayer>
                  </a14:imgProps>
                </a:ext>
                <a:ext uri="{28A0092B-C50C-407E-A947-70E740481C1C}">
                  <a14:useLocalDpi xmlns:a14="http://schemas.microsoft.com/office/drawing/2010/main" val="0"/>
                </a:ext>
              </a:extLst>
            </a:blip>
            <a:srcRect/>
            <a:stretch>
              <a:fillRect/>
            </a:stretch>
          </p:blipFill>
          <p:spPr bwMode="auto">
            <a:xfrm>
              <a:off x="0" y="910222"/>
              <a:ext cx="12192000" cy="5947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8"/>
            <p:cNvSpPr/>
            <p:nvPr/>
          </p:nvSpPr>
          <p:spPr bwMode="auto">
            <a:xfrm>
              <a:off x="627321" y="2509284"/>
              <a:ext cx="2764465" cy="931586"/>
            </a:xfrm>
            <a:prstGeom prst="rect">
              <a:avLst/>
            </a:prstGeom>
            <a:solidFill>
              <a:srgbClr val="A9A9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29" name="Rectangle 12"/>
            <p:cNvSpPr/>
            <p:nvPr/>
          </p:nvSpPr>
          <p:spPr bwMode="auto">
            <a:xfrm>
              <a:off x="8807303" y="1107268"/>
              <a:ext cx="2764465" cy="931586"/>
            </a:xfrm>
            <a:prstGeom prst="rect">
              <a:avLst/>
            </a:prstGeom>
            <a:solidFill>
              <a:srgbClr val="A9A9A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30" name="Rectangle 3"/>
          <p:cNvSpPr/>
          <p:nvPr/>
        </p:nvSpPr>
        <p:spPr bwMode="auto">
          <a:xfrm rot="20915467">
            <a:off x="5178939" y="3597200"/>
            <a:ext cx="1733845" cy="564304"/>
          </a:xfrm>
          <a:prstGeom prst="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3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FNAS</a:t>
            </a:r>
            <a:endParaRPr kumimoji="0" lang="zh-CN" altLang="en-US" sz="32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1" name="Rectangle 16"/>
          <p:cNvSpPr/>
          <p:nvPr/>
        </p:nvSpPr>
        <p:spPr bwMode="auto">
          <a:xfrm>
            <a:off x="4060593" y="905162"/>
            <a:ext cx="3860703" cy="3523962"/>
          </a:xfrm>
          <a:prstGeom prst="rect">
            <a:avLst/>
          </a:prstGeom>
          <a:solidFill>
            <a:srgbClr val="ABABAB"/>
          </a:solidFill>
          <a:ln w="9525" cap="flat" cmpd="sng" algn="ctr">
            <a:solidFill>
              <a:srgbClr val="A9A9A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32" name="TextBox 4"/>
          <p:cNvSpPr txBox="1"/>
          <p:nvPr/>
        </p:nvSpPr>
        <p:spPr>
          <a:xfrm>
            <a:off x="105242" y="5084019"/>
            <a:ext cx="2313454" cy="1200329"/>
          </a:xfrm>
          <a:prstGeom prst="rect">
            <a:avLst/>
          </a:prstGeom>
          <a:noFill/>
        </p:spPr>
        <p:txBody>
          <a:bodyPr wrap="none" rtlCol="0">
            <a:spAutoFit/>
          </a:bodyPr>
          <a:lstStyle/>
          <a:p>
            <a:pPr algn="ctr"/>
            <a:r>
              <a:rPr lang="en-US" altLang="zh-CN" b="1" dirty="0">
                <a:solidFill>
                  <a:schemeClr val="bg1"/>
                </a:solidFill>
                <a:latin typeface="Times New Roman" panose="02020603050405020304" pitchFamily="18" charset="0"/>
                <a:cs typeface="Times New Roman" panose="02020603050405020304" pitchFamily="18" charset="0"/>
              </a:rPr>
              <a:t>Neural Network</a:t>
            </a:r>
          </a:p>
          <a:p>
            <a:pPr algn="ctr"/>
            <a:r>
              <a:rPr lang="en-US" altLang="zh-CN" b="1" dirty="0">
                <a:solidFill>
                  <a:schemeClr val="bg1"/>
                </a:solidFill>
                <a:latin typeface="Times New Roman" panose="02020603050405020304" pitchFamily="18" charset="0"/>
                <a:cs typeface="Times New Roman" panose="02020603050405020304" pitchFamily="18" charset="0"/>
              </a:rPr>
              <a:t>Architecture</a:t>
            </a:r>
          </a:p>
          <a:p>
            <a:pPr algn="ctr"/>
            <a:r>
              <a:rPr lang="en-US" altLang="zh-CN" b="1" dirty="0">
                <a:solidFill>
                  <a:schemeClr val="bg1"/>
                </a:solidFill>
                <a:latin typeface="Times New Roman" panose="02020603050405020304" pitchFamily="18" charset="0"/>
                <a:cs typeface="Times New Roman" panose="02020603050405020304" pitchFamily="18" charset="0"/>
              </a:rPr>
              <a:t>Search</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34" name="TextBox 6"/>
          <p:cNvSpPr txBox="1"/>
          <p:nvPr/>
        </p:nvSpPr>
        <p:spPr>
          <a:xfrm>
            <a:off x="9852581" y="5638017"/>
            <a:ext cx="2108269" cy="646331"/>
          </a:xfrm>
          <a:prstGeom prst="rect">
            <a:avLst/>
          </a:prstGeom>
          <a:noFill/>
        </p:spPr>
        <p:txBody>
          <a:bodyPr wrap="none" rtlCol="0">
            <a:spAutoFit/>
          </a:bodyPr>
          <a:lstStyle/>
          <a:p>
            <a:pPr algn="ctr"/>
            <a:r>
              <a:rPr lang="en-US" altLang="zh-CN" b="1" dirty="0">
                <a:solidFill>
                  <a:schemeClr val="bg1"/>
                </a:solidFill>
                <a:latin typeface="Times New Roman" panose="02020603050405020304" pitchFamily="18" charset="0"/>
                <a:cs typeface="Times New Roman" panose="02020603050405020304" pitchFamily="18" charset="0"/>
              </a:rPr>
              <a:t>Large Scale System</a:t>
            </a:r>
          </a:p>
          <a:p>
            <a:pPr algn="ctr"/>
            <a:r>
              <a:rPr lang="en-US" altLang="zh-CN" b="1" dirty="0">
                <a:solidFill>
                  <a:schemeClr val="bg1"/>
                </a:solidFill>
                <a:latin typeface="Times New Roman" panose="02020603050405020304" pitchFamily="18" charset="0"/>
                <a:cs typeface="Times New Roman" panose="02020603050405020304" pitchFamily="18" charset="0"/>
              </a:rPr>
              <a:t>for Real-Time AI</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36" name="Rectangle 11"/>
          <p:cNvSpPr/>
          <p:nvPr/>
        </p:nvSpPr>
        <p:spPr bwMode="auto">
          <a:xfrm>
            <a:off x="3391786" y="4429124"/>
            <a:ext cx="2066777" cy="148965"/>
          </a:xfrm>
          <a:prstGeom prst="rect">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8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rPr>
              <a:t>FNAS</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grpSp>
        <p:nvGrpSpPr>
          <p:cNvPr id="37" name="Group 14"/>
          <p:cNvGrpSpPr/>
          <p:nvPr/>
        </p:nvGrpSpPr>
        <p:grpSpPr>
          <a:xfrm>
            <a:off x="1144385" y="1660702"/>
            <a:ext cx="5063759" cy="2768422"/>
            <a:chOff x="1914983" y="1661298"/>
            <a:chExt cx="5063759" cy="2768422"/>
          </a:xfrm>
        </p:grpSpPr>
        <p:pic>
          <p:nvPicPr>
            <p:cNvPr id="38"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983" y="1661298"/>
              <a:ext cx="5063759" cy="2768422"/>
            </a:xfrm>
            <a:prstGeom prst="rect">
              <a:avLst/>
            </a:prstGeom>
          </p:spPr>
        </p:pic>
        <p:grpSp>
          <p:nvGrpSpPr>
            <p:cNvPr id="39" name="Group 5"/>
            <p:cNvGrpSpPr/>
            <p:nvPr/>
          </p:nvGrpSpPr>
          <p:grpSpPr>
            <a:xfrm>
              <a:off x="2115877" y="1707093"/>
              <a:ext cx="3190890" cy="1772856"/>
              <a:chOff x="5309789" y="5152142"/>
              <a:chExt cx="2402886" cy="1705856"/>
            </a:xfrm>
          </p:grpSpPr>
          <p:pic>
            <p:nvPicPr>
              <p:cNvPr id="40" name="Picture 4" descr="http://images.huffingtonpost.com/2016-12-21-1482313825-2442786-Microsoft_democratizing_A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9789" y="5152142"/>
                <a:ext cx="2402886" cy="170585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7"/>
              <p:cNvSpPr txBox="1"/>
              <p:nvPr/>
            </p:nvSpPr>
            <p:spPr>
              <a:xfrm>
                <a:off x="5459501" y="5788464"/>
                <a:ext cx="2103461" cy="444218"/>
              </a:xfrm>
              <a:prstGeom prst="rect">
                <a:avLst/>
              </a:prstGeom>
              <a:solidFill>
                <a:schemeClr val="bg1">
                  <a:alpha val="80000"/>
                </a:schemeClr>
              </a:solidFill>
            </p:spPr>
            <p:txBody>
              <a:bodyPr wrap="square" rtlCol="0">
                <a:spAutoFit/>
              </a:bodyPr>
              <a:lstStyle/>
              <a:p>
                <a:pPr algn="ctr"/>
                <a:r>
                  <a:rPr lang="en-US" altLang="zh-CN" b="1" dirty="0">
                    <a:solidFill>
                      <a:srgbClr val="C00000"/>
                    </a:solidFill>
                    <a:latin typeface="Times New Roman" panose="02020603050405020304" pitchFamily="18" charset="0"/>
                    <a:cs typeface="Times New Roman" panose="02020603050405020304" pitchFamily="18" charset="0"/>
                  </a:rPr>
                  <a:t>AI Democratization</a:t>
                </a:r>
                <a:endParaRPr lang="zh-CN" altLang="en-US" b="1" dirty="0">
                  <a:solidFill>
                    <a:srgbClr val="C00000"/>
                  </a:solidFill>
                  <a:latin typeface="Times New Roman" panose="02020603050405020304" pitchFamily="18" charset="0"/>
                  <a:cs typeface="Times New Roman" panose="02020603050405020304" pitchFamily="18" charset="0"/>
                </a:endParaRPr>
              </a:p>
            </p:txBody>
          </p:sp>
        </p:grpSp>
      </p:grpSp>
      <p:sp>
        <p:nvSpPr>
          <p:cNvPr id="8" name="任意多边形 7"/>
          <p:cNvSpPr/>
          <p:nvPr/>
        </p:nvSpPr>
        <p:spPr>
          <a:xfrm>
            <a:off x="10304978" y="4346484"/>
            <a:ext cx="1770908" cy="838911"/>
          </a:xfrm>
          <a:custGeom>
            <a:avLst/>
            <a:gdLst>
              <a:gd name="connsiteX0" fmla="*/ 165 w 1770908"/>
              <a:gd name="connsiteY0" fmla="*/ 58602 h 838911"/>
              <a:gd name="connsiteX1" fmla="*/ 21936 w 1770908"/>
              <a:gd name="connsiteY1" fmla="*/ 167459 h 838911"/>
              <a:gd name="connsiteX2" fmla="*/ 29193 w 1770908"/>
              <a:gd name="connsiteY2" fmla="*/ 196487 h 838911"/>
              <a:gd name="connsiteX3" fmla="*/ 72736 w 1770908"/>
              <a:gd name="connsiteY3" fmla="*/ 348887 h 838911"/>
              <a:gd name="connsiteX4" fmla="*/ 94508 w 1770908"/>
              <a:gd name="connsiteY4" fmla="*/ 435973 h 838911"/>
              <a:gd name="connsiteX5" fmla="*/ 138051 w 1770908"/>
              <a:gd name="connsiteY5" fmla="*/ 523059 h 838911"/>
              <a:gd name="connsiteX6" fmla="*/ 152565 w 1770908"/>
              <a:gd name="connsiteY6" fmla="*/ 559345 h 838911"/>
              <a:gd name="connsiteX7" fmla="*/ 203365 w 1770908"/>
              <a:gd name="connsiteY7" fmla="*/ 610145 h 838911"/>
              <a:gd name="connsiteX8" fmla="*/ 225136 w 1770908"/>
              <a:gd name="connsiteY8" fmla="*/ 631916 h 838911"/>
              <a:gd name="connsiteX9" fmla="*/ 239651 w 1770908"/>
              <a:gd name="connsiteY9" fmla="*/ 653687 h 838911"/>
              <a:gd name="connsiteX10" fmla="*/ 326736 w 1770908"/>
              <a:gd name="connsiteY10" fmla="*/ 704487 h 838911"/>
              <a:gd name="connsiteX11" fmla="*/ 363022 w 1770908"/>
              <a:gd name="connsiteY11" fmla="*/ 711745 h 838911"/>
              <a:gd name="connsiteX12" fmla="*/ 384793 w 1770908"/>
              <a:gd name="connsiteY12" fmla="*/ 733516 h 838911"/>
              <a:gd name="connsiteX13" fmla="*/ 435593 w 1770908"/>
              <a:gd name="connsiteY13" fmla="*/ 740773 h 838911"/>
              <a:gd name="connsiteX14" fmla="*/ 457365 w 1770908"/>
              <a:gd name="connsiteY14" fmla="*/ 748030 h 838911"/>
              <a:gd name="connsiteX15" fmla="*/ 587993 w 1770908"/>
              <a:gd name="connsiteY15" fmla="*/ 762545 h 838911"/>
              <a:gd name="connsiteX16" fmla="*/ 1204851 w 1770908"/>
              <a:gd name="connsiteY16" fmla="*/ 769802 h 838911"/>
              <a:gd name="connsiteX17" fmla="*/ 1226622 w 1770908"/>
              <a:gd name="connsiteY17" fmla="*/ 755287 h 838911"/>
              <a:gd name="connsiteX18" fmla="*/ 1277422 w 1770908"/>
              <a:gd name="connsiteY18" fmla="*/ 733516 h 838911"/>
              <a:gd name="connsiteX19" fmla="*/ 1400793 w 1770908"/>
              <a:gd name="connsiteY19" fmla="*/ 624659 h 838911"/>
              <a:gd name="connsiteX20" fmla="*/ 1429822 w 1770908"/>
              <a:gd name="connsiteY20" fmla="*/ 566602 h 838911"/>
              <a:gd name="connsiteX21" fmla="*/ 1451593 w 1770908"/>
              <a:gd name="connsiteY21" fmla="*/ 530316 h 838911"/>
              <a:gd name="connsiteX22" fmla="*/ 1458851 w 1770908"/>
              <a:gd name="connsiteY22" fmla="*/ 508545 h 838911"/>
              <a:gd name="connsiteX23" fmla="*/ 1480622 w 1770908"/>
              <a:gd name="connsiteY23" fmla="*/ 486773 h 838911"/>
              <a:gd name="connsiteX24" fmla="*/ 1495136 w 1770908"/>
              <a:gd name="connsiteY24" fmla="*/ 428716 h 838911"/>
              <a:gd name="connsiteX25" fmla="*/ 1531422 w 1770908"/>
              <a:gd name="connsiteY25" fmla="*/ 385173 h 838911"/>
              <a:gd name="connsiteX26" fmla="*/ 1567708 w 1770908"/>
              <a:gd name="connsiteY26" fmla="*/ 341630 h 838911"/>
              <a:gd name="connsiteX27" fmla="*/ 1589479 w 1770908"/>
              <a:gd name="connsiteY27" fmla="*/ 312602 h 838911"/>
              <a:gd name="connsiteX28" fmla="*/ 1603993 w 1770908"/>
              <a:gd name="connsiteY28" fmla="*/ 298087 h 838911"/>
              <a:gd name="connsiteX29" fmla="*/ 1618508 w 1770908"/>
              <a:gd name="connsiteY29" fmla="*/ 276316 h 838911"/>
              <a:gd name="connsiteX30" fmla="*/ 1640279 w 1770908"/>
              <a:gd name="connsiteY30" fmla="*/ 261802 h 838911"/>
              <a:gd name="connsiteX31" fmla="*/ 1676565 w 1770908"/>
              <a:gd name="connsiteY31" fmla="*/ 218259 h 838911"/>
              <a:gd name="connsiteX32" fmla="*/ 1705593 w 1770908"/>
              <a:gd name="connsiteY32" fmla="*/ 196487 h 838911"/>
              <a:gd name="connsiteX33" fmla="*/ 1734622 w 1770908"/>
              <a:gd name="connsiteY33" fmla="*/ 145687 h 838911"/>
              <a:gd name="connsiteX34" fmla="*/ 1770908 w 1770908"/>
              <a:gd name="connsiteY34" fmla="*/ 109402 h 838911"/>
              <a:gd name="connsiteX35" fmla="*/ 1480622 w 1770908"/>
              <a:gd name="connsiteY35" fmla="*/ 58602 h 838911"/>
              <a:gd name="connsiteX36" fmla="*/ 1429822 w 1770908"/>
              <a:gd name="connsiteY36" fmla="*/ 44087 h 838911"/>
              <a:gd name="connsiteX37" fmla="*/ 1357251 w 1770908"/>
              <a:gd name="connsiteY37" fmla="*/ 29573 h 838911"/>
              <a:gd name="connsiteX38" fmla="*/ 791193 w 1770908"/>
              <a:gd name="connsiteY38" fmla="*/ 15059 h 838911"/>
              <a:gd name="connsiteX39" fmla="*/ 595251 w 1770908"/>
              <a:gd name="connsiteY39" fmla="*/ 545 h 838911"/>
              <a:gd name="connsiteX40" fmla="*/ 203365 w 1770908"/>
              <a:gd name="connsiteY40" fmla="*/ 7802 h 838911"/>
              <a:gd name="connsiteX41" fmla="*/ 152565 w 1770908"/>
              <a:gd name="connsiteY41" fmla="*/ 15059 h 838911"/>
              <a:gd name="connsiteX42" fmla="*/ 94508 w 1770908"/>
              <a:gd name="connsiteY42" fmla="*/ 22316 h 838911"/>
              <a:gd name="connsiteX43" fmla="*/ 14679 w 1770908"/>
              <a:gd name="connsiteY43" fmla="*/ 44087 h 838911"/>
              <a:gd name="connsiteX44" fmla="*/ 165 w 1770908"/>
              <a:gd name="connsiteY44" fmla="*/ 58602 h 83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70908" h="838911">
                <a:moveTo>
                  <a:pt x="165" y="58602"/>
                </a:moveTo>
                <a:cubicBezTo>
                  <a:pt x="1374" y="79164"/>
                  <a:pt x="14313" y="131248"/>
                  <a:pt x="21936" y="167459"/>
                </a:cubicBezTo>
                <a:cubicBezTo>
                  <a:pt x="23991" y="177219"/>
                  <a:pt x="27327" y="186689"/>
                  <a:pt x="29193" y="196487"/>
                </a:cubicBezTo>
                <a:cubicBezTo>
                  <a:pt x="55607" y="335156"/>
                  <a:pt x="25174" y="285471"/>
                  <a:pt x="72736" y="348887"/>
                </a:cubicBezTo>
                <a:cubicBezTo>
                  <a:pt x="73738" y="353396"/>
                  <a:pt x="85402" y="416461"/>
                  <a:pt x="94508" y="435973"/>
                </a:cubicBezTo>
                <a:cubicBezTo>
                  <a:pt x="108233" y="465383"/>
                  <a:pt x="124232" y="493693"/>
                  <a:pt x="138051" y="523059"/>
                </a:cubicBezTo>
                <a:cubicBezTo>
                  <a:pt x="143598" y="534846"/>
                  <a:pt x="144749" y="548923"/>
                  <a:pt x="152565" y="559345"/>
                </a:cubicBezTo>
                <a:cubicBezTo>
                  <a:pt x="166933" y="578503"/>
                  <a:pt x="186432" y="593212"/>
                  <a:pt x="203365" y="610145"/>
                </a:cubicBezTo>
                <a:cubicBezTo>
                  <a:pt x="210622" y="617402"/>
                  <a:pt x="219443" y="623377"/>
                  <a:pt x="225136" y="631916"/>
                </a:cubicBezTo>
                <a:cubicBezTo>
                  <a:pt x="229974" y="639173"/>
                  <a:pt x="232901" y="648164"/>
                  <a:pt x="239651" y="653687"/>
                </a:cubicBezTo>
                <a:cubicBezTo>
                  <a:pt x="268844" y="677572"/>
                  <a:pt x="292563" y="695943"/>
                  <a:pt x="326736" y="704487"/>
                </a:cubicBezTo>
                <a:cubicBezTo>
                  <a:pt x="338703" y="707479"/>
                  <a:pt x="350927" y="709326"/>
                  <a:pt x="363022" y="711745"/>
                </a:cubicBezTo>
                <a:cubicBezTo>
                  <a:pt x="370279" y="719002"/>
                  <a:pt x="375264" y="729704"/>
                  <a:pt x="384793" y="733516"/>
                </a:cubicBezTo>
                <a:cubicBezTo>
                  <a:pt x="400675" y="739869"/>
                  <a:pt x="418820" y="737418"/>
                  <a:pt x="435593" y="740773"/>
                </a:cubicBezTo>
                <a:cubicBezTo>
                  <a:pt x="443094" y="742273"/>
                  <a:pt x="449792" y="746948"/>
                  <a:pt x="457365" y="748030"/>
                </a:cubicBezTo>
                <a:cubicBezTo>
                  <a:pt x="500735" y="754226"/>
                  <a:pt x="544450" y="757707"/>
                  <a:pt x="587993" y="762545"/>
                </a:cubicBezTo>
                <a:cubicBezTo>
                  <a:pt x="744039" y="918580"/>
                  <a:pt x="609110" y="790584"/>
                  <a:pt x="1204851" y="769802"/>
                </a:cubicBezTo>
                <a:cubicBezTo>
                  <a:pt x="1213568" y="769498"/>
                  <a:pt x="1218821" y="759188"/>
                  <a:pt x="1226622" y="755287"/>
                </a:cubicBezTo>
                <a:cubicBezTo>
                  <a:pt x="1243100" y="747048"/>
                  <a:pt x="1260489" y="740773"/>
                  <a:pt x="1277422" y="733516"/>
                </a:cubicBezTo>
                <a:cubicBezTo>
                  <a:pt x="1318546" y="697230"/>
                  <a:pt x="1362013" y="663439"/>
                  <a:pt x="1400793" y="624659"/>
                </a:cubicBezTo>
                <a:cubicBezTo>
                  <a:pt x="1430969" y="594483"/>
                  <a:pt x="1415681" y="594884"/>
                  <a:pt x="1429822" y="566602"/>
                </a:cubicBezTo>
                <a:cubicBezTo>
                  <a:pt x="1436130" y="553986"/>
                  <a:pt x="1445285" y="542932"/>
                  <a:pt x="1451593" y="530316"/>
                </a:cubicBezTo>
                <a:cubicBezTo>
                  <a:pt x="1455014" y="523474"/>
                  <a:pt x="1454608" y="514910"/>
                  <a:pt x="1458851" y="508545"/>
                </a:cubicBezTo>
                <a:cubicBezTo>
                  <a:pt x="1464544" y="500006"/>
                  <a:pt x="1473365" y="494030"/>
                  <a:pt x="1480622" y="486773"/>
                </a:cubicBezTo>
                <a:cubicBezTo>
                  <a:pt x="1485460" y="467421"/>
                  <a:pt x="1481030" y="442821"/>
                  <a:pt x="1495136" y="428716"/>
                </a:cubicBezTo>
                <a:cubicBezTo>
                  <a:pt x="1540909" y="382945"/>
                  <a:pt x="1496059" y="430640"/>
                  <a:pt x="1531422" y="385173"/>
                </a:cubicBezTo>
                <a:cubicBezTo>
                  <a:pt x="1543021" y="370259"/>
                  <a:pt x="1555905" y="356383"/>
                  <a:pt x="1567708" y="341630"/>
                </a:cubicBezTo>
                <a:cubicBezTo>
                  <a:pt x="1575264" y="332185"/>
                  <a:pt x="1581736" y="321894"/>
                  <a:pt x="1589479" y="312602"/>
                </a:cubicBezTo>
                <a:cubicBezTo>
                  <a:pt x="1593859" y="307346"/>
                  <a:pt x="1599719" y="303430"/>
                  <a:pt x="1603993" y="298087"/>
                </a:cubicBezTo>
                <a:cubicBezTo>
                  <a:pt x="1609442" y="291276"/>
                  <a:pt x="1612341" y="282483"/>
                  <a:pt x="1618508" y="276316"/>
                </a:cubicBezTo>
                <a:cubicBezTo>
                  <a:pt x="1624675" y="270149"/>
                  <a:pt x="1633468" y="267251"/>
                  <a:pt x="1640279" y="261802"/>
                </a:cubicBezTo>
                <a:cubicBezTo>
                  <a:pt x="1664668" y="242290"/>
                  <a:pt x="1648350" y="246474"/>
                  <a:pt x="1676565" y="218259"/>
                </a:cubicBezTo>
                <a:cubicBezTo>
                  <a:pt x="1685118" y="209706"/>
                  <a:pt x="1697040" y="205040"/>
                  <a:pt x="1705593" y="196487"/>
                </a:cubicBezTo>
                <a:cubicBezTo>
                  <a:pt x="1727332" y="174748"/>
                  <a:pt x="1714690" y="171313"/>
                  <a:pt x="1734622" y="145687"/>
                </a:cubicBezTo>
                <a:cubicBezTo>
                  <a:pt x="1745124" y="132185"/>
                  <a:pt x="1770908" y="109402"/>
                  <a:pt x="1770908" y="109402"/>
                </a:cubicBezTo>
                <a:cubicBezTo>
                  <a:pt x="1747974" y="-28207"/>
                  <a:pt x="1779404" y="72499"/>
                  <a:pt x="1480622" y="58602"/>
                </a:cubicBezTo>
                <a:cubicBezTo>
                  <a:pt x="1467065" y="57971"/>
                  <a:pt x="1443497" y="47994"/>
                  <a:pt x="1429822" y="44087"/>
                </a:cubicBezTo>
                <a:cubicBezTo>
                  <a:pt x="1411661" y="38898"/>
                  <a:pt x="1373540" y="30155"/>
                  <a:pt x="1357251" y="29573"/>
                </a:cubicBezTo>
                <a:cubicBezTo>
                  <a:pt x="1168623" y="22836"/>
                  <a:pt x="979879" y="19897"/>
                  <a:pt x="791193" y="15059"/>
                </a:cubicBezTo>
                <a:cubicBezTo>
                  <a:pt x="713646" y="-4328"/>
                  <a:pt x="741368" y="545"/>
                  <a:pt x="595251" y="545"/>
                </a:cubicBezTo>
                <a:cubicBezTo>
                  <a:pt x="464600" y="545"/>
                  <a:pt x="333994" y="5383"/>
                  <a:pt x="203365" y="7802"/>
                </a:cubicBezTo>
                <a:lnTo>
                  <a:pt x="152565" y="15059"/>
                </a:lnTo>
                <a:cubicBezTo>
                  <a:pt x="133233" y="17637"/>
                  <a:pt x="113593" y="18298"/>
                  <a:pt x="94508" y="22316"/>
                </a:cubicBezTo>
                <a:cubicBezTo>
                  <a:pt x="67518" y="27998"/>
                  <a:pt x="40845" y="35365"/>
                  <a:pt x="14679" y="44087"/>
                </a:cubicBezTo>
                <a:cubicBezTo>
                  <a:pt x="4416" y="47508"/>
                  <a:pt x="-1044" y="38040"/>
                  <a:pt x="165" y="58602"/>
                </a:cubicBezTo>
                <a:close/>
              </a:path>
            </a:pathLst>
          </a:custGeom>
          <a:solidFill>
            <a:srgbClr val="ABABAB"/>
          </a:solidFill>
          <a:ln>
            <a:solidFill>
              <a:srgbClr val="A9A9A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0304978" y="1271234"/>
            <a:ext cx="1770908" cy="838911"/>
          </a:xfrm>
          <a:custGeom>
            <a:avLst/>
            <a:gdLst>
              <a:gd name="connsiteX0" fmla="*/ 165 w 1770908"/>
              <a:gd name="connsiteY0" fmla="*/ 58602 h 838911"/>
              <a:gd name="connsiteX1" fmla="*/ 21936 w 1770908"/>
              <a:gd name="connsiteY1" fmla="*/ 167459 h 838911"/>
              <a:gd name="connsiteX2" fmla="*/ 29193 w 1770908"/>
              <a:gd name="connsiteY2" fmla="*/ 196487 h 838911"/>
              <a:gd name="connsiteX3" fmla="*/ 72736 w 1770908"/>
              <a:gd name="connsiteY3" fmla="*/ 348887 h 838911"/>
              <a:gd name="connsiteX4" fmla="*/ 94508 w 1770908"/>
              <a:gd name="connsiteY4" fmla="*/ 435973 h 838911"/>
              <a:gd name="connsiteX5" fmla="*/ 138051 w 1770908"/>
              <a:gd name="connsiteY5" fmla="*/ 523059 h 838911"/>
              <a:gd name="connsiteX6" fmla="*/ 152565 w 1770908"/>
              <a:gd name="connsiteY6" fmla="*/ 559345 h 838911"/>
              <a:gd name="connsiteX7" fmla="*/ 203365 w 1770908"/>
              <a:gd name="connsiteY7" fmla="*/ 610145 h 838911"/>
              <a:gd name="connsiteX8" fmla="*/ 225136 w 1770908"/>
              <a:gd name="connsiteY8" fmla="*/ 631916 h 838911"/>
              <a:gd name="connsiteX9" fmla="*/ 239651 w 1770908"/>
              <a:gd name="connsiteY9" fmla="*/ 653687 h 838911"/>
              <a:gd name="connsiteX10" fmla="*/ 326736 w 1770908"/>
              <a:gd name="connsiteY10" fmla="*/ 704487 h 838911"/>
              <a:gd name="connsiteX11" fmla="*/ 363022 w 1770908"/>
              <a:gd name="connsiteY11" fmla="*/ 711745 h 838911"/>
              <a:gd name="connsiteX12" fmla="*/ 384793 w 1770908"/>
              <a:gd name="connsiteY12" fmla="*/ 733516 h 838911"/>
              <a:gd name="connsiteX13" fmla="*/ 435593 w 1770908"/>
              <a:gd name="connsiteY13" fmla="*/ 740773 h 838911"/>
              <a:gd name="connsiteX14" fmla="*/ 457365 w 1770908"/>
              <a:gd name="connsiteY14" fmla="*/ 748030 h 838911"/>
              <a:gd name="connsiteX15" fmla="*/ 587993 w 1770908"/>
              <a:gd name="connsiteY15" fmla="*/ 762545 h 838911"/>
              <a:gd name="connsiteX16" fmla="*/ 1204851 w 1770908"/>
              <a:gd name="connsiteY16" fmla="*/ 769802 h 838911"/>
              <a:gd name="connsiteX17" fmla="*/ 1226622 w 1770908"/>
              <a:gd name="connsiteY17" fmla="*/ 755287 h 838911"/>
              <a:gd name="connsiteX18" fmla="*/ 1277422 w 1770908"/>
              <a:gd name="connsiteY18" fmla="*/ 733516 h 838911"/>
              <a:gd name="connsiteX19" fmla="*/ 1400793 w 1770908"/>
              <a:gd name="connsiteY19" fmla="*/ 624659 h 838911"/>
              <a:gd name="connsiteX20" fmla="*/ 1429822 w 1770908"/>
              <a:gd name="connsiteY20" fmla="*/ 566602 h 838911"/>
              <a:gd name="connsiteX21" fmla="*/ 1451593 w 1770908"/>
              <a:gd name="connsiteY21" fmla="*/ 530316 h 838911"/>
              <a:gd name="connsiteX22" fmla="*/ 1458851 w 1770908"/>
              <a:gd name="connsiteY22" fmla="*/ 508545 h 838911"/>
              <a:gd name="connsiteX23" fmla="*/ 1480622 w 1770908"/>
              <a:gd name="connsiteY23" fmla="*/ 486773 h 838911"/>
              <a:gd name="connsiteX24" fmla="*/ 1495136 w 1770908"/>
              <a:gd name="connsiteY24" fmla="*/ 428716 h 838911"/>
              <a:gd name="connsiteX25" fmla="*/ 1531422 w 1770908"/>
              <a:gd name="connsiteY25" fmla="*/ 385173 h 838911"/>
              <a:gd name="connsiteX26" fmla="*/ 1567708 w 1770908"/>
              <a:gd name="connsiteY26" fmla="*/ 341630 h 838911"/>
              <a:gd name="connsiteX27" fmla="*/ 1589479 w 1770908"/>
              <a:gd name="connsiteY27" fmla="*/ 312602 h 838911"/>
              <a:gd name="connsiteX28" fmla="*/ 1603993 w 1770908"/>
              <a:gd name="connsiteY28" fmla="*/ 298087 h 838911"/>
              <a:gd name="connsiteX29" fmla="*/ 1618508 w 1770908"/>
              <a:gd name="connsiteY29" fmla="*/ 276316 h 838911"/>
              <a:gd name="connsiteX30" fmla="*/ 1640279 w 1770908"/>
              <a:gd name="connsiteY30" fmla="*/ 261802 h 838911"/>
              <a:gd name="connsiteX31" fmla="*/ 1676565 w 1770908"/>
              <a:gd name="connsiteY31" fmla="*/ 218259 h 838911"/>
              <a:gd name="connsiteX32" fmla="*/ 1705593 w 1770908"/>
              <a:gd name="connsiteY32" fmla="*/ 196487 h 838911"/>
              <a:gd name="connsiteX33" fmla="*/ 1734622 w 1770908"/>
              <a:gd name="connsiteY33" fmla="*/ 145687 h 838911"/>
              <a:gd name="connsiteX34" fmla="*/ 1770908 w 1770908"/>
              <a:gd name="connsiteY34" fmla="*/ 109402 h 838911"/>
              <a:gd name="connsiteX35" fmla="*/ 1480622 w 1770908"/>
              <a:gd name="connsiteY35" fmla="*/ 58602 h 838911"/>
              <a:gd name="connsiteX36" fmla="*/ 1429822 w 1770908"/>
              <a:gd name="connsiteY36" fmla="*/ 44087 h 838911"/>
              <a:gd name="connsiteX37" fmla="*/ 1357251 w 1770908"/>
              <a:gd name="connsiteY37" fmla="*/ 29573 h 838911"/>
              <a:gd name="connsiteX38" fmla="*/ 791193 w 1770908"/>
              <a:gd name="connsiteY38" fmla="*/ 15059 h 838911"/>
              <a:gd name="connsiteX39" fmla="*/ 595251 w 1770908"/>
              <a:gd name="connsiteY39" fmla="*/ 545 h 838911"/>
              <a:gd name="connsiteX40" fmla="*/ 203365 w 1770908"/>
              <a:gd name="connsiteY40" fmla="*/ 7802 h 838911"/>
              <a:gd name="connsiteX41" fmla="*/ 152565 w 1770908"/>
              <a:gd name="connsiteY41" fmla="*/ 15059 h 838911"/>
              <a:gd name="connsiteX42" fmla="*/ 94508 w 1770908"/>
              <a:gd name="connsiteY42" fmla="*/ 22316 h 838911"/>
              <a:gd name="connsiteX43" fmla="*/ 14679 w 1770908"/>
              <a:gd name="connsiteY43" fmla="*/ 44087 h 838911"/>
              <a:gd name="connsiteX44" fmla="*/ 165 w 1770908"/>
              <a:gd name="connsiteY44" fmla="*/ 58602 h 83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70908" h="838911">
                <a:moveTo>
                  <a:pt x="165" y="58602"/>
                </a:moveTo>
                <a:cubicBezTo>
                  <a:pt x="1374" y="79164"/>
                  <a:pt x="14313" y="131248"/>
                  <a:pt x="21936" y="167459"/>
                </a:cubicBezTo>
                <a:cubicBezTo>
                  <a:pt x="23991" y="177219"/>
                  <a:pt x="27327" y="186689"/>
                  <a:pt x="29193" y="196487"/>
                </a:cubicBezTo>
                <a:cubicBezTo>
                  <a:pt x="55607" y="335156"/>
                  <a:pt x="25174" y="285471"/>
                  <a:pt x="72736" y="348887"/>
                </a:cubicBezTo>
                <a:cubicBezTo>
                  <a:pt x="73738" y="353396"/>
                  <a:pt x="85402" y="416461"/>
                  <a:pt x="94508" y="435973"/>
                </a:cubicBezTo>
                <a:cubicBezTo>
                  <a:pt x="108233" y="465383"/>
                  <a:pt x="124232" y="493693"/>
                  <a:pt x="138051" y="523059"/>
                </a:cubicBezTo>
                <a:cubicBezTo>
                  <a:pt x="143598" y="534846"/>
                  <a:pt x="144749" y="548923"/>
                  <a:pt x="152565" y="559345"/>
                </a:cubicBezTo>
                <a:cubicBezTo>
                  <a:pt x="166933" y="578503"/>
                  <a:pt x="186432" y="593212"/>
                  <a:pt x="203365" y="610145"/>
                </a:cubicBezTo>
                <a:cubicBezTo>
                  <a:pt x="210622" y="617402"/>
                  <a:pt x="219443" y="623377"/>
                  <a:pt x="225136" y="631916"/>
                </a:cubicBezTo>
                <a:cubicBezTo>
                  <a:pt x="229974" y="639173"/>
                  <a:pt x="232901" y="648164"/>
                  <a:pt x="239651" y="653687"/>
                </a:cubicBezTo>
                <a:cubicBezTo>
                  <a:pt x="268844" y="677572"/>
                  <a:pt x="292563" y="695943"/>
                  <a:pt x="326736" y="704487"/>
                </a:cubicBezTo>
                <a:cubicBezTo>
                  <a:pt x="338703" y="707479"/>
                  <a:pt x="350927" y="709326"/>
                  <a:pt x="363022" y="711745"/>
                </a:cubicBezTo>
                <a:cubicBezTo>
                  <a:pt x="370279" y="719002"/>
                  <a:pt x="375264" y="729704"/>
                  <a:pt x="384793" y="733516"/>
                </a:cubicBezTo>
                <a:cubicBezTo>
                  <a:pt x="400675" y="739869"/>
                  <a:pt x="418820" y="737418"/>
                  <a:pt x="435593" y="740773"/>
                </a:cubicBezTo>
                <a:cubicBezTo>
                  <a:pt x="443094" y="742273"/>
                  <a:pt x="449792" y="746948"/>
                  <a:pt x="457365" y="748030"/>
                </a:cubicBezTo>
                <a:cubicBezTo>
                  <a:pt x="500735" y="754226"/>
                  <a:pt x="544450" y="757707"/>
                  <a:pt x="587993" y="762545"/>
                </a:cubicBezTo>
                <a:cubicBezTo>
                  <a:pt x="744039" y="918580"/>
                  <a:pt x="609110" y="790584"/>
                  <a:pt x="1204851" y="769802"/>
                </a:cubicBezTo>
                <a:cubicBezTo>
                  <a:pt x="1213568" y="769498"/>
                  <a:pt x="1218821" y="759188"/>
                  <a:pt x="1226622" y="755287"/>
                </a:cubicBezTo>
                <a:cubicBezTo>
                  <a:pt x="1243100" y="747048"/>
                  <a:pt x="1260489" y="740773"/>
                  <a:pt x="1277422" y="733516"/>
                </a:cubicBezTo>
                <a:cubicBezTo>
                  <a:pt x="1318546" y="697230"/>
                  <a:pt x="1362013" y="663439"/>
                  <a:pt x="1400793" y="624659"/>
                </a:cubicBezTo>
                <a:cubicBezTo>
                  <a:pt x="1430969" y="594483"/>
                  <a:pt x="1415681" y="594884"/>
                  <a:pt x="1429822" y="566602"/>
                </a:cubicBezTo>
                <a:cubicBezTo>
                  <a:pt x="1436130" y="553986"/>
                  <a:pt x="1445285" y="542932"/>
                  <a:pt x="1451593" y="530316"/>
                </a:cubicBezTo>
                <a:cubicBezTo>
                  <a:pt x="1455014" y="523474"/>
                  <a:pt x="1454608" y="514910"/>
                  <a:pt x="1458851" y="508545"/>
                </a:cubicBezTo>
                <a:cubicBezTo>
                  <a:pt x="1464544" y="500006"/>
                  <a:pt x="1473365" y="494030"/>
                  <a:pt x="1480622" y="486773"/>
                </a:cubicBezTo>
                <a:cubicBezTo>
                  <a:pt x="1485460" y="467421"/>
                  <a:pt x="1481030" y="442821"/>
                  <a:pt x="1495136" y="428716"/>
                </a:cubicBezTo>
                <a:cubicBezTo>
                  <a:pt x="1540909" y="382945"/>
                  <a:pt x="1496059" y="430640"/>
                  <a:pt x="1531422" y="385173"/>
                </a:cubicBezTo>
                <a:cubicBezTo>
                  <a:pt x="1543021" y="370259"/>
                  <a:pt x="1555905" y="356383"/>
                  <a:pt x="1567708" y="341630"/>
                </a:cubicBezTo>
                <a:cubicBezTo>
                  <a:pt x="1575264" y="332185"/>
                  <a:pt x="1581736" y="321894"/>
                  <a:pt x="1589479" y="312602"/>
                </a:cubicBezTo>
                <a:cubicBezTo>
                  <a:pt x="1593859" y="307346"/>
                  <a:pt x="1599719" y="303430"/>
                  <a:pt x="1603993" y="298087"/>
                </a:cubicBezTo>
                <a:cubicBezTo>
                  <a:pt x="1609442" y="291276"/>
                  <a:pt x="1612341" y="282483"/>
                  <a:pt x="1618508" y="276316"/>
                </a:cubicBezTo>
                <a:cubicBezTo>
                  <a:pt x="1624675" y="270149"/>
                  <a:pt x="1633468" y="267251"/>
                  <a:pt x="1640279" y="261802"/>
                </a:cubicBezTo>
                <a:cubicBezTo>
                  <a:pt x="1664668" y="242290"/>
                  <a:pt x="1648350" y="246474"/>
                  <a:pt x="1676565" y="218259"/>
                </a:cubicBezTo>
                <a:cubicBezTo>
                  <a:pt x="1685118" y="209706"/>
                  <a:pt x="1697040" y="205040"/>
                  <a:pt x="1705593" y="196487"/>
                </a:cubicBezTo>
                <a:cubicBezTo>
                  <a:pt x="1727332" y="174748"/>
                  <a:pt x="1714690" y="171313"/>
                  <a:pt x="1734622" y="145687"/>
                </a:cubicBezTo>
                <a:cubicBezTo>
                  <a:pt x="1745124" y="132185"/>
                  <a:pt x="1770908" y="109402"/>
                  <a:pt x="1770908" y="109402"/>
                </a:cubicBezTo>
                <a:cubicBezTo>
                  <a:pt x="1747974" y="-28207"/>
                  <a:pt x="1779404" y="72499"/>
                  <a:pt x="1480622" y="58602"/>
                </a:cubicBezTo>
                <a:cubicBezTo>
                  <a:pt x="1467065" y="57971"/>
                  <a:pt x="1443497" y="47994"/>
                  <a:pt x="1429822" y="44087"/>
                </a:cubicBezTo>
                <a:cubicBezTo>
                  <a:pt x="1411661" y="38898"/>
                  <a:pt x="1373540" y="30155"/>
                  <a:pt x="1357251" y="29573"/>
                </a:cubicBezTo>
                <a:cubicBezTo>
                  <a:pt x="1168623" y="22836"/>
                  <a:pt x="979879" y="19897"/>
                  <a:pt x="791193" y="15059"/>
                </a:cubicBezTo>
                <a:cubicBezTo>
                  <a:pt x="713646" y="-4328"/>
                  <a:pt x="741368" y="545"/>
                  <a:pt x="595251" y="545"/>
                </a:cubicBezTo>
                <a:cubicBezTo>
                  <a:pt x="464600" y="545"/>
                  <a:pt x="333994" y="5383"/>
                  <a:pt x="203365" y="7802"/>
                </a:cubicBezTo>
                <a:lnTo>
                  <a:pt x="152565" y="15059"/>
                </a:lnTo>
                <a:cubicBezTo>
                  <a:pt x="133233" y="17637"/>
                  <a:pt x="113593" y="18298"/>
                  <a:pt x="94508" y="22316"/>
                </a:cubicBezTo>
                <a:cubicBezTo>
                  <a:pt x="67518" y="27998"/>
                  <a:pt x="40845" y="35365"/>
                  <a:pt x="14679" y="44087"/>
                </a:cubicBezTo>
                <a:cubicBezTo>
                  <a:pt x="4416" y="47508"/>
                  <a:pt x="-1044" y="38040"/>
                  <a:pt x="165" y="58602"/>
                </a:cubicBezTo>
                <a:close/>
              </a:path>
            </a:pathLst>
          </a:custGeom>
          <a:solidFill>
            <a:srgbClr val="454545"/>
          </a:solidFill>
          <a:ln>
            <a:solidFill>
              <a:srgbClr val="4444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b="1" dirty="0"/>
              <a:t>XFER</a:t>
            </a:r>
          </a:p>
          <a:p>
            <a:pPr algn="ctr"/>
            <a:r>
              <a:rPr lang="en-US" altLang="zh-CN" sz="1400" b="1" dirty="0"/>
              <a:t>NANDS</a:t>
            </a:r>
          </a:p>
          <a:p>
            <a:pPr algn="ctr"/>
            <a:r>
              <a:rPr lang="en-US" altLang="zh-CN" sz="1400" b="1" dirty="0" err="1"/>
              <a:t>QuanNAS</a:t>
            </a:r>
            <a:endParaRPr lang="zh-CN" altLang="en-US" sz="1400" b="1" dirty="0"/>
          </a:p>
        </p:txBody>
      </p:sp>
      <p:grpSp>
        <p:nvGrpSpPr>
          <p:cNvPr id="3" name="组合 2"/>
          <p:cNvGrpSpPr/>
          <p:nvPr/>
        </p:nvGrpSpPr>
        <p:grpSpPr>
          <a:xfrm>
            <a:off x="3238701" y="5639718"/>
            <a:ext cx="5614320" cy="755308"/>
            <a:chOff x="3238701" y="5639718"/>
            <a:chExt cx="5614320" cy="755308"/>
          </a:xfrm>
        </p:grpSpPr>
        <p:sp>
          <p:nvSpPr>
            <p:cNvPr id="6" name="流程图: 过程 5"/>
            <p:cNvSpPr/>
            <p:nvPr/>
          </p:nvSpPr>
          <p:spPr>
            <a:xfrm rot="20636818">
              <a:off x="3238701" y="6130967"/>
              <a:ext cx="2697480" cy="169982"/>
            </a:xfrm>
            <a:prstGeom prst="flowChartProcess">
              <a:avLst/>
            </a:prstGeom>
            <a:solidFill>
              <a:srgbClr val="FFFF3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矩形 6"/>
            <p:cNvSpPr/>
            <p:nvPr/>
          </p:nvSpPr>
          <p:spPr>
            <a:xfrm>
              <a:off x="3827466" y="5639718"/>
              <a:ext cx="849086" cy="7546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200" b="1" dirty="0"/>
                <a:t>?</a:t>
              </a:r>
              <a:endParaRPr lang="zh-CN" altLang="en-US" sz="3200" b="1" dirty="0"/>
            </a:p>
          </p:txBody>
        </p:sp>
        <p:sp>
          <p:nvSpPr>
            <p:cNvPr id="35" name="流程图: 过程 34"/>
            <p:cNvSpPr/>
            <p:nvPr/>
          </p:nvSpPr>
          <p:spPr>
            <a:xfrm rot="1252908">
              <a:off x="6882660" y="6214894"/>
              <a:ext cx="1970361" cy="180132"/>
            </a:xfrm>
            <a:prstGeom prst="flowChartProcess">
              <a:avLst/>
            </a:prstGeom>
            <a:solidFill>
              <a:srgbClr val="FFFF3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 name="矩形 32"/>
            <p:cNvSpPr/>
            <p:nvPr/>
          </p:nvSpPr>
          <p:spPr>
            <a:xfrm>
              <a:off x="7473509" y="5639718"/>
              <a:ext cx="849086" cy="7546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3200" b="1" dirty="0"/>
                <a:t>?</a:t>
              </a:r>
              <a:endParaRPr lang="zh-CN" altLang="en-US" sz="3200" b="1" dirty="0"/>
            </a:p>
          </p:txBody>
        </p:sp>
      </p:grpSp>
      <p:grpSp>
        <p:nvGrpSpPr>
          <p:cNvPr id="4" name="组合 3"/>
          <p:cNvGrpSpPr/>
          <p:nvPr/>
        </p:nvGrpSpPr>
        <p:grpSpPr>
          <a:xfrm>
            <a:off x="4350471" y="5209861"/>
            <a:ext cx="2884286" cy="1789612"/>
            <a:chOff x="4350471" y="5209861"/>
            <a:chExt cx="2884286" cy="1789612"/>
          </a:xfrm>
        </p:grpSpPr>
        <p:sp>
          <p:nvSpPr>
            <p:cNvPr id="5" name="任意多边形 4"/>
            <p:cNvSpPr/>
            <p:nvPr/>
          </p:nvSpPr>
          <p:spPr>
            <a:xfrm>
              <a:off x="4350471" y="5209861"/>
              <a:ext cx="2884286" cy="1789612"/>
            </a:xfrm>
            <a:custGeom>
              <a:avLst/>
              <a:gdLst>
                <a:gd name="connsiteX0" fmla="*/ 278246 w 2884286"/>
                <a:gd name="connsiteY0" fmla="*/ 1561012 h 1789612"/>
                <a:gd name="connsiteX1" fmla="*/ 258652 w 2884286"/>
                <a:gd name="connsiteY1" fmla="*/ 1476103 h 1789612"/>
                <a:gd name="connsiteX2" fmla="*/ 291309 w 2884286"/>
                <a:gd name="connsiteY2" fmla="*/ 1293223 h 1789612"/>
                <a:gd name="connsiteX3" fmla="*/ 330497 w 2884286"/>
                <a:gd name="connsiteY3" fmla="*/ 1247503 h 1789612"/>
                <a:gd name="connsiteX4" fmla="*/ 369686 w 2884286"/>
                <a:gd name="connsiteY4" fmla="*/ 1240972 h 1789612"/>
                <a:gd name="connsiteX5" fmla="*/ 448063 w 2884286"/>
                <a:gd name="connsiteY5" fmla="*/ 1175657 h 1789612"/>
                <a:gd name="connsiteX6" fmla="*/ 474189 w 2884286"/>
                <a:gd name="connsiteY6" fmla="*/ 1129937 h 1789612"/>
                <a:gd name="connsiteX7" fmla="*/ 506846 w 2884286"/>
                <a:gd name="connsiteY7" fmla="*/ 1097280 h 1789612"/>
                <a:gd name="connsiteX8" fmla="*/ 559097 w 2884286"/>
                <a:gd name="connsiteY8" fmla="*/ 1045029 h 1789612"/>
                <a:gd name="connsiteX9" fmla="*/ 748509 w 2884286"/>
                <a:gd name="connsiteY9" fmla="*/ 1005840 h 1789612"/>
                <a:gd name="connsiteX10" fmla="*/ 911795 w 2884286"/>
                <a:gd name="connsiteY10" fmla="*/ 888274 h 1789612"/>
                <a:gd name="connsiteX11" fmla="*/ 983640 w 2884286"/>
                <a:gd name="connsiteY11" fmla="*/ 816429 h 1789612"/>
                <a:gd name="connsiteX12" fmla="*/ 1048955 w 2884286"/>
                <a:gd name="connsiteY12" fmla="*/ 809897 h 1789612"/>
                <a:gd name="connsiteX13" fmla="*/ 1153457 w 2884286"/>
                <a:gd name="connsiteY13" fmla="*/ 783772 h 1789612"/>
                <a:gd name="connsiteX14" fmla="*/ 1382057 w 2884286"/>
                <a:gd name="connsiteY14" fmla="*/ 764177 h 1789612"/>
                <a:gd name="connsiteX15" fmla="*/ 1434309 w 2884286"/>
                <a:gd name="connsiteY15" fmla="*/ 724989 h 1789612"/>
                <a:gd name="connsiteX16" fmla="*/ 1460435 w 2884286"/>
                <a:gd name="connsiteY16" fmla="*/ 711926 h 1789612"/>
                <a:gd name="connsiteX17" fmla="*/ 1480029 w 2884286"/>
                <a:gd name="connsiteY17" fmla="*/ 679269 h 1789612"/>
                <a:gd name="connsiteX18" fmla="*/ 1525749 w 2884286"/>
                <a:gd name="connsiteY18" fmla="*/ 587829 h 1789612"/>
                <a:gd name="connsiteX19" fmla="*/ 1610657 w 2884286"/>
                <a:gd name="connsiteY19" fmla="*/ 470263 h 1789612"/>
                <a:gd name="connsiteX20" fmla="*/ 1643315 w 2884286"/>
                <a:gd name="connsiteY20" fmla="*/ 437606 h 1789612"/>
                <a:gd name="connsiteX21" fmla="*/ 1715160 w 2884286"/>
                <a:gd name="connsiteY21" fmla="*/ 391886 h 1789612"/>
                <a:gd name="connsiteX22" fmla="*/ 1917635 w 2884286"/>
                <a:gd name="connsiteY22" fmla="*/ 372292 h 1789612"/>
                <a:gd name="connsiteX23" fmla="*/ 2015606 w 2884286"/>
                <a:gd name="connsiteY23" fmla="*/ 326572 h 1789612"/>
                <a:gd name="connsiteX24" fmla="*/ 2100515 w 2884286"/>
                <a:gd name="connsiteY24" fmla="*/ 274320 h 1789612"/>
                <a:gd name="connsiteX25" fmla="*/ 2133172 w 2884286"/>
                <a:gd name="connsiteY25" fmla="*/ 241663 h 1789612"/>
                <a:gd name="connsiteX26" fmla="*/ 2139703 w 2884286"/>
                <a:gd name="connsiteY26" fmla="*/ 189412 h 1789612"/>
                <a:gd name="connsiteX27" fmla="*/ 2146235 w 2884286"/>
                <a:gd name="connsiteY27" fmla="*/ 91440 h 1789612"/>
                <a:gd name="connsiteX28" fmla="*/ 2159297 w 2884286"/>
                <a:gd name="connsiteY28" fmla="*/ 45720 h 1789612"/>
                <a:gd name="connsiteX29" fmla="*/ 2178892 w 2884286"/>
                <a:gd name="connsiteY29" fmla="*/ 39189 h 1789612"/>
                <a:gd name="connsiteX30" fmla="*/ 2198486 w 2884286"/>
                <a:gd name="connsiteY30" fmla="*/ 26126 h 1789612"/>
                <a:gd name="connsiteX31" fmla="*/ 2289926 w 2884286"/>
                <a:gd name="connsiteY31" fmla="*/ 6532 h 1789612"/>
                <a:gd name="connsiteX32" fmla="*/ 2322583 w 2884286"/>
                <a:gd name="connsiteY32" fmla="*/ 0 h 1789612"/>
                <a:gd name="connsiteX33" fmla="*/ 2427086 w 2884286"/>
                <a:gd name="connsiteY33" fmla="*/ 6532 h 1789612"/>
                <a:gd name="connsiteX34" fmla="*/ 2453212 w 2884286"/>
                <a:gd name="connsiteY34" fmla="*/ 32657 h 1789612"/>
                <a:gd name="connsiteX35" fmla="*/ 2472806 w 2884286"/>
                <a:gd name="connsiteY35" fmla="*/ 84909 h 1789612"/>
                <a:gd name="connsiteX36" fmla="*/ 2498932 w 2884286"/>
                <a:gd name="connsiteY36" fmla="*/ 137160 h 1789612"/>
                <a:gd name="connsiteX37" fmla="*/ 2505463 w 2884286"/>
                <a:gd name="connsiteY37" fmla="*/ 182880 h 1789612"/>
                <a:gd name="connsiteX38" fmla="*/ 2531589 w 2884286"/>
                <a:gd name="connsiteY38" fmla="*/ 228600 h 1789612"/>
                <a:gd name="connsiteX39" fmla="*/ 2557715 w 2884286"/>
                <a:gd name="connsiteY39" fmla="*/ 293914 h 1789612"/>
                <a:gd name="connsiteX40" fmla="*/ 2577309 w 2884286"/>
                <a:gd name="connsiteY40" fmla="*/ 398417 h 1789612"/>
                <a:gd name="connsiteX41" fmla="*/ 2609966 w 2884286"/>
                <a:gd name="connsiteY41" fmla="*/ 424543 h 1789612"/>
                <a:gd name="connsiteX42" fmla="*/ 2649155 w 2884286"/>
                <a:gd name="connsiteY42" fmla="*/ 463732 h 1789612"/>
                <a:gd name="connsiteX43" fmla="*/ 2694875 w 2884286"/>
                <a:gd name="connsiteY43" fmla="*/ 568234 h 1789612"/>
                <a:gd name="connsiteX44" fmla="*/ 2688343 w 2884286"/>
                <a:gd name="connsiteY44" fmla="*/ 627017 h 1789612"/>
                <a:gd name="connsiteX45" fmla="*/ 2681812 w 2884286"/>
                <a:gd name="connsiteY45" fmla="*/ 757646 h 1789612"/>
                <a:gd name="connsiteX46" fmla="*/ 2642623 w 2884286"/>
                <a:gd name="connsiteY46" fmla="*/ 901337 h 1789612"/>
                <a:gd name="connsiteX47" fmla="*/ 2655686 w 2884286"/>
                <a:gd name="connsiteY47" fmla="*/ 960120 h 1789612"/>
                <a:gd name="connsiteX48" fmla="*/ 2721000 w 2884286"/>
                <a:gd name="connsiteY48" fmla="*/ 1018903 h 1789612"/>
                <a:gd name="connsiteX49" fmla="*/ 2734063 w 2884286"/>
                <a:gd name="connsiteY49" fmla="*/ 1038497 h 1789612"/>
                <a:gd name="connsiteX50" fmla="*/ 2864692 w 2884286"/>
                <a:gd name="connsiteY50" fmla="*/ 1410789 h 1789612"/>
                <a:gd name="connsiteX51" fmla="*/ 2884286 w 2884286"/>
                <a:gd name="connsiteY51" fmla="*/ 1436914 h 1789612"/>
                <a:gd name="connsiteX52" fmla="*/ 2871223 w 2884286"/>
                <a:gd name="connsiteY52" fmla="*/ 1613263 h 1789612"/>
                <a:gd name="connsiteX53" fmla="*/ 2864692 w 2884286"/>
                <a:gd name="connsiteY53" fmla="*/ 1645920 h 1789612"/>
                <a:gd name="connsiteX54" fmla="*/ 2858160 w 2884286"/>
                <a:gd name="connsiteY54" fmla="*/ 1737360 h 1789612"/>
                <a:gd name="connsiteX55" fmla="*/ 2766720 w 2884286"/>
                <a:gd name="connsiteY55" fmla="*/ 1789612 h 1789612"/>
                <a:gd name="connsiteX56" fmla="*/ 2283395 w 2884286"/>
                <a:gd name="connsiteY56" fmla="*/ 1783080 h 1789612"/>
                <a:gd name="connsiteX57" fmla="*/ 2152766 w 2884286"/>
                <a:gd name="connsiteY57" fmla="*/ 1756954 h 1789612"/>
                <a:gd name="connsiteX58" fmla="*/ 1976417 w 2884286"/>
                <a:gd name="connsiteY58" fmla="*/ 1743892 h 1789612"/>
                <a:gd name="connsiteX59" fmla="*/ 990172 w 2884286"/>
                <a:gd name="connsiteY59" fmla="*/ 1717766 h 1789612"/>
                <a:gd name="connsiteX60" fmla="*/ 389280 w 2884286"/>
                <a:gd name="connsiteY60" fmla="*/ 1645920 h 1789612"/>
                <a:gd name="connsiteX61" fmla="*/ 3926 w 2884286"/>
                <a:gd name="connsiteY61" fmla="*/ 1639389 h 1789612"/>
                <a:gd name="connsiteX62" fmla="*/ 23520 w 2884286"/>
                <a:gd name="connsiteY62" fmla="*/ 1606732 h 1789612"/>
                <a:gd name="connsiteX63" fmla="*/ 121492 w 2884286"/>
                <a:gd name="connsiteY63" fmla="*/ 1580606 h 1789612"/>
                <a:gd name="connsiteX64" fmla="*/ 278246 w 2884286"/>
                <a:gd name="connsiteY64" fmla="*/ 1561012 h 178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884286" h="1789612">
                  <a:moveTo>
                    <a:pt x="278246" y="1561012"/>
                  </a:moveTo>
                  <a:cubicBezTo>
                    <a:pt x="301106" y="1543595"/>
                    <a:pt x="258652" y="1505150"/>
                    <a:pt x="258652" y="1476103"/>
                  </a:cubicBezTo>
                  <a:cubicBezTo>
                    <a:pt x="258652" y="1474296"/>
                    <a:pt x="276642" y="1328424"/>
                    <a:pt x="291309" y="1293223"/>
                  </a:cubicBezTo>
                  <a:cubicBezTo>
                    <a:pt x="293597" y="1287731"/>
                    <a:pt x="322592" y="1251016"/>
                    <a:pt x="330497" y="1247503"/>
                  </a:cubicBezTo>
                  <a:cubicBezTo>
                    <a:pt x="342599" y="1242125"/>
                    <a:pt x="356623" y="1243149"/>
                    <a:pt x="369686" y="1240972"/>
                  </a:cubicBezTo>
                  <a:cubicBezTo>
                    <a:pt x="407763" y="1218125"/>
                    <a:pt x="415541" y="1217048"/>
                    <a:pt x="448063" y="1175657"/>
                  </a:cubicBezTo>
                  <a:cubicBezTo>
                    <a:pt x="458907" y="1161855"/>
                    <a:pt x="463657" y="1143979"/>
                    <a:pt x="474189" y="1129937"/>
                  </a:cubicBezTo>
                  <a:cubicBezTo>
                    <a:pt x="483426" y="1117621"/>
                    <a:pt x="496490" y="1108671"/>
                    <a:pt x="506846" y="1097280"/>
                  </a:cubicBezTo>
                  <a:cubicBezTo>
                    <a:pt x="513131" y="1090367"/>
                    <a:pt x="539850" y="1049841"/>
                    <a:pt x="559097" y="1045029"/>
                  </a:cubicBezTo>
                  <a:cubicBezTo>
                    <a:pt x="621646" y="1029391"/>
                    <a:pt x="685372" y="1018903"/>
                    <a:pt x="748509" y="1005840"/>
                  </a:cubicBezTo>
                  <a:cubicBezTo>
                    <a:pt x="802938" y="966651"/>
                    <a:pt x="859588" y="930377"/>
                    <a:pt x="911795" y="888274"/>
                  </a:cubicBezTo>
                  <a:cubicBezTo>
                    <a:pt x="928162" y="875075"/>
                    <a:pt x="957459" y="825156"/>
                    <a:pt x="983640" y="816429"/>
                  </a:cubicBezTo>
                  <a:cubicBezTo>
                    <a:pt x="1004397" y="809510"/>
                    <a:pt x="1027183" y="812074"/>
                    <a:pt x="1048955" y="809897"/>
                  </a:cubicBezTo>
                  <a:cubicBezTo>
                    <a:pt x="1083789" y="801189"/>
                    <a:pt x="1118248" y="790814"/>
                    <a:pt x="1153457" y="783772"/>
                  </a:cubicBezTo>
                  <a:cubicBezTo>
                    <a:pt x="1238928" y="766678"/>
                    <a:pt x="1290377" y="768543"/>
                    <a:pt x="1382057" y="764177"/>
                  </a:cubicBezTo>
                  <a:cubicBezTo>
                    <a:pt x="1399474" y="751114"/>
                    <a:pt x="1416194" y="737065"/>
                    <a:pt x="1434309" y="724989"/>
                  </a:cubicBezTo>
                  <a:cubicBezTo>
                    <a:pt x="1442410" y="719588"/>
                    <a:pt x="1453550" y="718811"/>
                    <a:pt x="1460435" y="711926"/>
                  </a:cubicBezTo>
                  <a:cubicBezTo>
                    <a:pt x="1469412" y="702949"/>
                    <a:pt x="1474116" y="690503"/>
                    <a:pt x="1480029" y="679269"/>
                  </a:cubicBezTo>
                  <a:cubicBezTo>
                    <a:pt x="1495901" y="649113"/>
                    <a:pt x="1507688" y="616727"/>
                    <a:pt x="1525749" y="587829"/>
                  </a:cubicBezTo>
                  <a:cubicBezTo>
                    <a:pt x="1553205" y="543899"/>
                    <a:pt x="1572694" y="508225"/>
                    <a:pt x="1610657" y="470263"/>
                  </a:cubicBezTo>
                  <a:cubicBezTo>
                    <a:pt x="1621543" y="459377"/>
                    <a:pt x="1631488" y="447461"/>
                    <a:pt x="1643315" y="437606"/>
                  </a:cubicBezTo>
                  <a:cubicBezTo>
                    <a:pt x="1645047" y="436163"/>
                    <a:pt x="1699271" y="394156"/>
                    <a:pt x="1715160" y="391886"/>
                  </a:cubicBezTo>
                  <a:cubicBezTo>
                    <a:pt x="1782285" y="382297"/>
                    <a:pt x="1850143" y="378823"/>
                    <a:pt x="1917635" y="372292"/>
                  </a:cubicBezTo>
                  <a:cubicBezTo>
                    <a:pt x="1950292" y="357052"/>
                    <a:pt x="1984233" y="344305"/>
                    <a:pt x="2015606" y="326572"/>
                  </a:cubicBezTo>
                  <a:cubicBezTo>
                    <a:pt x="2146164" y="252778"/>
                    <a:pt x="2010523" y="310316"/>
                    <a:pt x="2100515" y="274320"/>
                  </a:cubicBezTo>
                  <a:cubicBezTo>
                    <a:pt x="2111401" y="263434"/>
                    <a:pt x="2126721" y="255641"/>
                    <a:pt x="2133172" y="241663"/>
                  </a:cubicBezTo>
                  <a:cubicBezTo>
                    <a:pt x="2140527" y="225726"/>
                    <a:pt x="2138182" y="206899"/>
                    <a:pt x="2139703" y="189412"/>
                  </a:cubicBezTo>
                  <a:cubicBezTo>
                    <a:pt x="2142538" y="156805"/>
                    <a:pt x="2142809" y="123990"/>
                    <a:pt x="2146235" y="91440"/>
                  </a:cubicBezTo>
                  <a:cubicBezTo>
                    <a:pt x="2146255" y="91251"/>
                    <a:pt x="2156202" y="48815"/>
                    <a:pt x="2159297" y="45720"/>
                  </a:cubicBezTo>
                  <a:cubicBezTo>
                    <a:pt x="2164165" y="40852"/>
                    <a:pt x="2172360" y="41366"/>
                    <a:pt x="2178892" y="39189"/>
                  </a:cubicBezTo>
                  <a:cubicBezTo>
                    <a:pt x="2185423" y="34835"/>
                    <a:pt x="2191198" y="29041"/>
                    <a:pt x="2198486" y="26126"/>
                  </a:cubicBezTo>
                  <a:cubicBezTo>
                    <a:pt x="2235819" y="11193"/>
                    <a:pt x="2251039" y="13013"/>
                    <a:pt x="2289926" y="6532"/>
                  </a:cubicBezTo>
                  <a:cubicBezTo>
                    <a:pt x="2300876" y="4707"/>
                    <a:pt x="2311697" y="2177"/>
                    <a:pt x="2322583" y="0"/>
                  </a:cubicBezTo>
                  <a:cubicBezTo>
                    <a:pt x="2357417" y="2177"/>
                    <a:pt x="2393226" y="-1933"/>
                    <a:pt x="2427086" y="6532"/>
                  </a:cubicBezTo>
                  <a:cubicBezTo>
                    <a:pt x="2439034" y="9519"/>
                    <a:pt x="2446380" y="22410"/>
                    <a:pt x="2453212" y="32657"/>
                  </a:cubicBezTo>
                  <a:cubicBezTo>
                    <a:pt x="2472469" y="61542"/>
                    <a:pt x="2460432" y="60160"/>
                    <a:pt x="2472806" y="84909"/>
                  </a:cubicBezTo>
                  <a:cubicBezTo>
                    <a:pt x="2511946" y="163191"/>
                    <a:pt x="2453719" y="24129"/>
                    <a:pt x="2498932" y="137160"/>
                  </a:cubicBezTo>
                  <a:cubicBezTo>
                    <a:pt x="2501109" y="152400"/>
                    <a:pt x="2500285" y="168382"/>
                    <a:pt x="2505463" y="182880"/>
                  </a:cubicBezTo>
                  <a:cubicBezTo>
                    <a:pt x="2511367" y="199410"/>
                    <a:pt x="2523739" y="212900"/>
                    <a:pt x="2531589" y="228600"/>
                  </a:cubicBezTo>
                  <a:cubicBezTo>
                    <a:pt x="2533141" y="231704"/>
                    <a:pt x="2554557" y="278913"/>
                    <a:pt x="2557715" y="293914"/>
                  </a:cubicBezTo>
                  <a:cubicBezTo>
                    <a:pt x="2565016" y="328595"/>
                    <a:pt x="2564147" y="365510"/>
                    <a:pt x="2577309" y="398417"/>
                  </a:cubicBezTo>
                  <a:cubicBezTo>
                    <a:pt x="2582486" y="411360"/>
                    <a:pt x="2599651" y="415166"/>
                    <a:pt x="2609966" y="424543"/>
                  </a:cubicBezTo>
                  <a:cubicBezTo>
                    <a:pt x="2623636" y="436970"/>
                    <a:pt x="2637891" y="449089"/>
                    <a:pt x="2649155" y="463732"/>
                  </a:cubicBezTo>
                  <a:cubicBezTo>
                    <a:pt x="2675897" y="498498"/>
                    <a:pt x="2681060" y="526792"/>
                    <a:pt x="2694875" y="568234"/>
                  </a:cubicBezTo>
                  <a:cubicBezTo>
                    <a:pt x="2692698" y="587828"/>
                    <a:pt x="2689699" y="607349"/>
                    <a:pt x="2688343" y="627017"/>
                  </a:cubicBezTo>
                  <a:cubicBezTo>
                    <a:pt x="2685343" y="670511"/>
                    <a:pt x="2687650" y="714441"/>
                    <a:pt x="2681812" y="757646"/>
                  </a:cubicBezTo>
                  <a:cubicBezTo>
                    <a:pt x="2671523" y="833789"/>
                    <a:pt x="2664096" y="847655"/>
                    <a:pt x="2642623" y="901337"/>
                  </a:cubicBezTo>
                  <a:cubicBezTo>
                    <a:pt x="2646977" y="920931"/>
                    <a:pt x="2644552" y="943419"/>
                    <a:pt x="2655686" y="960120"/>
                  </a:cubicBezTo>
                  <a:cubicBezTo>
                    <a:pt x="2671933" y="984491"/>
                    <a:pt x="2700289" y="998192"/>
                    <a:pt x="2721000" y="1018903"/>
                  </a:cubicBezTo>
                  <a:cubicBezTo>
                    <a:pt x="2726551" y="1024454"/>
                    <a:pt x="2729709" y="1031966"/>
                    <a:pt x="2734063" y="1038497"/>
                  </a:cubicBezTo>
                  <a:cubicBezTo>
                    <a:pt x="2800968" y="1281787"/>
                    <a:pt x="2771090" y="1246985"/>
                    <a:pt x="2864692" y="1410789"/>
                  </a:cubicBezTo>
                  <a:cubicBezTo>
                    <a:pt x="2870093" y="1420240"/>
                    <a:pt x="2877755" y="1428206"/>
                    <a:pt x="2884286" y="1436914"/>
                  </a:cubicBezTo>
                  <a:cubicBezTo>
                    <a:pt x="2879932" y="1495697"/>
                    <a:pt x="2876725" y="1554576"/>
                    <a:pt x="2871223" y="1613263"/>
                  </a:cubicBezTo>
                  <a:cubicBezTo>
                    <a:pt x="2870187" y="1624316"/>
                    <a:pt x="2865854" y="1634880"/>
                    <a:pt x="2864692" y="1645920"/>
                  </a:cubicBezTo>
                  <a:cubicBezTo>
                    <a:pt x="2861493" y="1676310"/>
                    <a:pt x="2866339" y="1707917"/>
                    <a:pt x="2858160" y="1737360"/>
                  </a:cubicBezTo>
                  <a:cubicBezTo>
                    <a:pt x="2850152" y="1766188"/>
                    <a:pt x="2777406" y="1785338"/>
                    <a:pt x="2766720" y="1789612"/>
                  </a:cubicBezTo>
                  <a:lnTo>
                    <a:pt x="2283395" y="1783080"/>
                  </a:lnTo>
                  <a:cubicBezTo>
                    <a:pt x="2239052" y="1780721"/>
                    <a:pt x="2196814" y="1762577"/>
                    <a:pt x="2152766" y="1756954"/>
                  </a:cubicBezTo>
                  <a:cubicBezTo>
                    <a:pt x="2094296" y="1749490"/>
                    <a:pt x="2035328" y="1745878"/>
                    <a:pt x="1976417" y="1743892"/>
                  </a:cubicBezTo>
                  <a:lnTo>
                    <a:pt x="990172" y="1717766"/>
                  </a:lnTo>
                  <a:cubicBezTo>
                    <a:pt x="789875" y="1693817"/>
                    <a:pt x="590370" y="1661901"/>
                    <a:pt x="389280" y="1645920"/>
                  </a:cubicBezTo>
                  <a:cubicBezTo>
                    <a:pt x="261214" y="1635743"/>
                    <a:pt x="131665" y="1653075"/>
                    <a:pt x="3926" y="1639389"/>
                  </a:cubicBezTo>
                  <a:cubicBezTo>
                    <a:pt x="-8696" y="1638037"/>
                    <a:pt x="12165" y="1612409"/>
                    <a:pt x="23520" y="1606732"/>
                  </a:cubicBezTo>
                  <a:cubicBezTo>
                    <a:pt x="53750" y="1591617"/>
                    <a:pt x="88703" y="1588804"/>
                    <a:pt x="121492" y="1580606"/>
                  </a:cubicBezTo>
                  <a:cubicBezTo>
                    <a:pt x="174947" y="1567242"/>
                    <a:pt x="255386" y="1578429"/>
                    <a:pt x="278246" y="1561012"/>
                  </a:cubicBezTo>
                  <a:close/>
                </a:path>
              </a:pathLst>
            </a:custGeom>
            <a:solidFill>
              <a:srgbClr val="454545"/>
            </a:solidFill>
            <a:ln>
              <a:solidFill>
                <a:srgbClr val="45454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8" name="TextBox 6"/>
            <p:cNvSpPr txBox="1"/>
            <p:nvPr/>
          </p:nvSpPr>
          <p:spPr>
            <a:xfrm>
              <a:off x="5234043" y="5887677"/>
              <a:ext cx="1903085" cy="923330"/>
            </a:xfrm>
            <a:prstGeom prst="rect">
              <a:avLst/>
            </a:prstGeom>
            <a:noFill/>
          </p:spPr>
          <p:txBody>
            <a:bodyPr wrap="none" rtlCol="0">
              <a:spAutoFit/>
            </a:bodyPr>
            <a:lstStyle/>
            <a:p>
              <a:pPr algn="ctr"/>
              <a:r>
                <a:rPr lang="en-US" altLang="zh-CN" b="1" dirty="0">
                  <a:solidFill>
                    <a:schemeClr val="bg1"/>
                  </a:solidFill>
                  <a:latin typeface="Times New Roman" panose="02020603050405020304" pitchFamily="18" charset="0"/>
                  <a:cs typeface="Times New Roman" panose="02020603050405020304" pitchFamily="18" charset="0"/>
                </a:rPr>
                <a:t>New</a:t>
              </a:r>
            </a:p>
            <a:p>
              <a:pPr algn="ctr"/>
              <a:r>
                <a:rPr lang="en-US" altLang="zh-CN" b="1" dirty="0">
                  <a:solidFill>
                    <a:schemeClr val="bg1"/>
                  </a:solidFill>
                  <a:latin typeface="Times New Roman" panose="02020603050405020304" pitchFamily="18" charset="0"/>
                  <a:cs typeface="Times New Roman" panose="02020603050405020304" pitchFamily="18" charset="0"/>
                </a:rPr>
                <a:t>Architectures</a:t>
              </a:r>
            </a:p>
            <a:p>
              <a:pPr algn="ctr"/>
              <a:r>
                <a:rPr lang="en-US" altLang="zh-CN" b="1" dirty="0">
                  <a:solidFill>
                    <a:schemeClr val="bg1"/>
                  </a:solidFill>
                  <a:latin typeface="Times New Roman" panose="02020603050405020304" pitchFamily="18" charset="0"/>
                  <a:cs typeface="Times New Roman" panose="02020603050405020304" pitchFamily="18" charset="0"/>
                </a:rPr>
                <a:t>(ASIC, NVM, …)</a:t>
              </a:r>
              <a:endParaRPr lang="zh-CN" altLang="en-US"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90743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1.45833E-6 2.22222E-6 L 0.00026 0.45116 " pathEditMode="relative" rAng="0" ptsTypes="AA">
                                      <p:cBhvr>
                                        <p:cTn id="10" dur="500" fill="hold"/>
                                        <p:tgtEl>
                                          <p:spTgt spid="42"/>
                                        </p:tgtEl>
                                        <p:attrNameLst>
                                          <p:attrName>ppt_x</p:attrName>
                                          <p:attrName>ppt_y</p:attrName>
                                        </p:attrNameLst>
                                      </p:cBhvr>
                                      <p:rCtr x="13" y="22546"/>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3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horizontal)">
                                      <p:cBhvr>
                                        <p:cTn id="21" dur="500"/>
                                        <p:tgtEl>
                                          <p:spTgt spid="37"/>
                                        </p:tgtEl>
                                      </p:cBhvr>
                                    </p:animEffect>
                                  </p:childTnLst>
                                </p:cTn>
                              </p:par>
                              <p:par>
                                <p:cTn id="22" presetID="1" presetClass="entr" presetSubtype="0" fill="hold" grpId="1" nodeType="with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childTnLst>
                          </p:cTn>
                        </p:par>
                        <p:par>
                          <p:cTn id="24" fill="hold">
                            <p:stCondLst>
                              <p:cond delay="500"/>
                            </p:stCondLst>
                            <p:childTnLst>
                              <p:par>
                                <p:cTn id="25" presetID="42" presetClass="path" presetSubtype="0" accel="50000" decel="50000" fill="hold" grpId="0" nodeType="afterEffect">
                                  <p:stCondLst>
                                    <p:cond delay="0"/>
                                  </p:stCondLst>
                                  <p:childTnLst>
                                    <p:animMotion origin="layout" path="M -6.25E-7 -2.96296E-6 L 0.16276 -0.00023 " pathEditMode="relative" rAng="0" ptsTypes="AA">
                                      <p:cBhvr>
                                        <p:cTn id="26" dur="750" fill="hold"/>
                                        <p:tgtEl>
                                          <p:spTgt spid="36"/>
                                        </p:tgtEl>
                                        <p:attrNameLst>
                                          <p:attrName>ppt_x</p:attrName>
                                          <p:attrName>ppt_y</p:attrName>
                                        </p:attrNameLst>
                                      </p:cBhvr>
                                      <p:rCtr x="8138" y="-23"/>
                                    </p:animMotion>
                                  </p:childTnLst>
                                </p:cTn>
                              </p:par>
                              <p:par>
                                <p:cTn id="27" presetID="42" presetClass="path" presetSubtype="0" accel="50000" decel="50000" fill="hold" nodeType="withEffect">
                                  <p:stCondLst>
                                    <p:cond delay="0"/>
                                  </p:stCondLst>
                                  <p:childTnLst>
                                    <p:animMotion origin="layout" path="M -2.5E-6 -1.48148E-6 L 0.41862 0.00671 " pathEditMode="relative" rAng="0" ptsTypes="AA">
                                      <p:cBhvr>
                                        <p:cTn id="28" dur="1250" fill="hold"/>
                                        <p:tgtEl>
                                          <p:spTgt spid="37"/>
                                        </p:tgtEl>
                                        <p:attrNameLst>
                                          <p:attrName>ppt_x</p:attrName>
                                          <p:attrName>ppt_y</p:attrName>
                                        </p:attrNameLst>
                                      </p:cBhvr>
                                      <p:rCtr x="20924" y="324"/>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6" grpId="0" animBg="1"/>
      <p:bldP spid="36" grpId="1" animBg="1"/>
      <p:bldP spid="42" grpId="0" animBg="1"/>
      <p:bldP spid="4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48</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48</a:t>
            </a:fld>
            <a:endParaRPr lang="en-US"/>
          </a:p>
        </p:txBody>
      </p:sp>
      <p:sp>
        <p:nvSpPr>
          <p:cNvPr id="7" name="文本框 6"/>
          <p:cNvSpPr txBox="1"/>
          <p:nvPr/>
        </p:nvSpPr>
        <p:spPr>
          <a:xfrm>
            <a:off x="438721" y="1167010"/>
            <a:ext cx="11625708" cy="3000821"/>
          </a:xfrm>
          <a:prstGeom prst="rect">
            <a:avLst/>
          </a:prstGeom>
          <a:noFill/>
        </p:spPr>
        <p:txBody>
          <a:bodyPr wrap="square" rtlCol="0">
            <a:spAutoFit/>
          </a:bodyPr>
          <a:lstStyle/>
          <a:p>
            <a:pPr>
              <a:lnSpc>
                <a:spcPct val="130000"/>
              </a:lnSpc>
              <a:spcAft>
                <a:spcPts val="600"/>
              </a:spcAft>
            </a:pPr>
            <a:r>
              <a:rPr lang="en-US" altLang="zh-CN" sz="1400" dirty="0"/>
              <a:t>[1] Weiwen Jiang, Xinyi Zhang, Edwin H.-M. </a:t>
            </a:r>
            <a:r>
              <a:rPr lang="en-US" altLang="zh-CN" sz="1400" dirty="0" err="1"/>
              <a:t>Sha</a:t>
            </a:r>
            <a:r>
              <a:rPr lang="en-US" altLang="zh-CN" sz="1400" dirty="0"/>
              <a:t>, </a:t>
            </a:r>
            <a:r>
              <a:rPr lang="en-US" altLang="zh-CN" sz="1400" dirty="0" err="1"/>
              <a:t>Qingfeng</a:t>
            </a:r>
            <a:r>
              <a:rPr lang="en-US" altLang="zh-CN" sz="1400" dirty="0"/>
              <a:t> </a:t>
            </a:r>
            <a:r>
              <a:rPr lang="en-US" altLang="zh-CN" sz="1400" dirty="0" err="1"/>
              <a:t>Zhuge</a:t>
            </a:r>
            <a:r>
              <a:rPr lang="en-US" altLang="zh-CN" sz="1400" dirty="0"/>
              <a:t>, Lei Yang, </a:t>
            </a:r>
            <a:r>
              <a:rPr lang="en-US" altLang="zh-CN" sz="1400" dirty="0" err="1"/>
              <a:t>Yiyu</a:t>
            </a:r>
            <a:r>
              <a:rPr lang="en-US" altLang="zh-CN" sz="1400" dirty="0"/>
              <a:t> Shi and </a:t>
            </a:r>
            <a:r>
              <a:rPr lang="en-US" altLang="zh-CN" sz="1400" dirty="0" err="1"/>
              <a:t>Jingtong</a:t>
            </a:r>
            <a:r>
              <a:rPr lang="en-US" altLang="zh-CN" sz="1400" dirty="0"/>
              <a:t> Hu, "Accuracy vs. Efficiency: Achieving Both through FPGA-Implementation Aware Neural Architecture Search," in Proc. of </a:t>
            </a:r>
            <a:r>
              <a:rPr lang="en-US" altLang="zh-CN" sz="1400" b="1" dirty="0"/>
              <a:t>DAC 2019</a:t>
            </a:r>
            <a:r>
              <a:rPr lang="en-US" altLang="zh-CN" sz="1400" dirty="0"/>
              <a:t>. </a:t>
            </a:r>
            <a:r>
              <a:rPr lang="en-US" altLang="zh-CN" sz="1400" b="1" dirty="0">
                <a:solidFill>
                  <a:srgbClr val="C00000"/>
                </a:solidFill>
              </a:rPr>
              <a:t>(Nominated for Best Paper Award)</a:t>
            </a:r>
            <a:r>
              <a:rPr lang="en-US" altLang="zh-CN" b="1" dirty="0">
                <a:solidFill>
                  <a:srgbClr val="C00000"/>
                </a:solidFill>
              </a:rPr>
              <a:t> </a:t>
            </a:r>
          </a:p>
          <a:p>
            <a:pPr lvl="0">
              <a:lnSpc>
                <a:spcPct val="130000"/>
              </a:lnSpc>
              <a:spcAft>
                <a:spcPts val="600"/>
              </a:spcAft>
            </a:pPr>
            <a:r>
              <a:rPr lang="en-US" altLang="zh-CN" sz="1400" dirty="0">
                <a:solidFill>
                  <a:prstClr val="black"/>
                </a:solidFill>
              </a:rPr>
              <a:t>[2] Weiwen Jiang, Edwin </a:t>
            </a:r>
            <a:r>
              <a:rPr lang="en-US" altLang="zh-CN" sz="1400" dirty="0" err="1">
                <a:solidFill>
                  <a:prstClr val="black"/>
                </a:solidFill>
              </a:rPr>
              <a:t>Sha</a:t>
            </a:r>
            <a:r>
              <a:rPr lang="en-US" altLang="zh-CN" sz="1400" dirty="0">
                <a:solidFill>
                  <a:prstClr val="black"/>
                </a:solidFill>
              </a:rPr>
              <a:t>, Xinyi Zhang, Lei Yang, </a:t>
            </a:r>
            <a:r>
              <a:rPr lang="en-US" altLang="zh-CN" sz="1400" dirty="0" err="1">
                <a:solidFill>
                  <a:prstClr val="black"/>
                </a:solidFill>
              </a:rPr>
              <a:t>Qingfeng</a:t>
            </a:r>
            <a:r>
              <a:rPr lang="en-US" altLang="zh-CN" sz="1400" dirty="0">
                <a:solidFill>
                  <a:prstClr val="black"/>
                </a:solidFill>
              </a:rPr>
              <a:t> </a:t>
            </a:r>
            <a:r>
              <a:rPr lang="en-US" altLang="zh-CN" sz="1400" dirty="0" err="1">
                <a:solidFill>
                  <a:prstClr val="black"/>
                </a:solidFill>
              </a:rPr>
              <a:t>Zhuge</a:t>
            </a:r>
            <a:r>
              <a:rPr lang="en-US" altLang="zh-CN" sz="1400" dirty="0">
                <a:solidFill>
                  <a:prstClr val="black"/>
                </a:solidFill>
              </a:rPr>
              <a:t>, </a:t>
            </a:r>
            <a:r>
              <a:rPr lang="en-US" altLang="zh-CN" sz="1400" dirty="0" err="1">
                <a:solidFill>
                  <a:prstClr val="black"/>
                </a:solidFill>
              </a:rPr>
              <a:t>Yiyu</a:t>
            </a:r>
            <a:r>
              <a:rPr lang="en-US" altLang="zh-CN" sz="1400" dirty="0">
                <a:solidFill>
                  <a:prstClr val="black"/>
                </a:solidFill>
              </a:rPr>
              <a:t> Shi and </a:t>
            </a:r>
            <a:r>
              <a:rPr lang="en-US" altLang="zh-CN" sz="1400" dirty="0" err="1">
                <a:solidFill>
                  <a:prstClr val="black"/>
                </a:solidFill>
              </a:rPr>
              <a:t>Jingtong</a:t>
            </a:r>
            <a:r>
              <a:rPr lang="en-US" altLang="zh-CN" sz="1400" dirty="0">
                <a:solidFill>
                  <a:prstClr val="black"/>
                </a:solidFill>
              </a:rPr>
              <a:t> Hu, "Achieving Super-Linear Speedup across Multi-FPGA for Real-Time DNN Inference," </a:t>
            </a:r>
            <a:r>
              <a:rPr lang="en-US" altLang="zh-CN" sz="1400" b="1" dirty="0">
                <a:solidFill>
                  <a:prstClr val="black"/>
                </a:solidFill>
              </a:rPr>
              <a:t>CODES+ISSS 2019 </a:t>
            </a:r>
            <a:r>
              <a:rPr lang="en-US" altLang="zh-CN" sz="1400" dirty="0">
                <a:solidFill>
                  <a:prstClr val="black"/>
                </a:solidFill>
              </a:rPr>
              <a:t>and </a:t>
            </a:r>
            <a:r>
              <a:rPr lang="en-US" altLang="zh-CN" sz="1400" b="1" dirty="0">
                <a:solidFill>
                  <a:prstClr val="black"/>
                </a:solidFill>
              </a:rPr>
              <a:t>ACM TECS </a:t>
            </a:r>
            <a:r>
              <a:rPr lang="en-US" altLang="zh-CN" sz="1400" b="1" dirty="0">
                <a:solidFill>
                  <a:srgbClr val="C00000"/>
                </a:solidFill>
              </a:rPr>
              <a:t>(Nominated for Best Paper Award)</a:t>
            </a:r>
            <a:endParaRPr lang="en-US" altLang="zh-CN" b="1" dirty="0">
              <a:solidFill>
                <a:srgbClr val="C00000"/>
              </a:solidFill>
            </a:endParaRPr>
          </a:p>
          <a:p>
            <a:pPr lvl="0">
              <a:lnSpc>
                <a:spcPct val="130000"/>
              </a:lnSpc>
              <a:spcAft>
                <a:spcPts val="600"/>
              </a:spcAft>
            </a:pPr>
            <a:r>
              <a:rPr lang="en-US" altLang="zh-CN" sz="1400" dirty="0">
                <a:solidFill>
                  <a:prstClr val="black"/>
                </a:solidFill>
              </a:rPr>
              <a:t>[3] Lei Yang, Weiwen Jiang, </a:t>
            </a:r>
            <a:r>
              <a:rPr lang="en-US" altLang="zh-CN" sz="1400" dirty="0" err="1">
                <a:solidFill>
                  <a:prstClr val="black"/>
                </a:solidFill>
              </a:rPr>
              <a:t>Weichen</a:t>
            </a:r>
            <a:r>
              <a:rPr lang="en-US" altLang="zh-CN" sz="1400" dirty="0">
                <a:solidFill>
                  <a:prstClr val="black"/>
                </a:solidFill>
              </a:rPr>
              <a:t> Liu, Edwin </a:t>
            </a:r>
            <a:r>
              <a:rPr lang="en-US" altLang="zh-CN" sz="1400" dirty="0" err="1">
                <a:solidFill>
                  <a:prstClr val="black"/>
                </a:solidFill>
              </a:rPr>
              <a:t>Sha</a:t>
            </a:r>
            <a:r>
              <a:rPr lang="en-US" altLang="zh-CN" sz="1400" dirty="0">
                <a:solidFill>
                  <a:prstClr val="black"/>
                </a:solidFill>
              </a:rPr>
              <a:t>, </a:t>
            </a:r>
            <a:r>
              <a:rPr lang="en-US" altLang="zh-CN" sz="1400" dirty="0" err="1">
                <a:solidFill>
                  <a:prstClr val="black"/>
                </a:solidFill>
              </a:rPr>
              <a:t>Yiyu</a:t>
            </a:r>
            <a:r>
              <a:rPr lang="en-US" altLang="zh-CN" sz="1400" dirty="0">
                <a:solidFill>
                  <a:prstClr val="black"/>
                </a:solidFill>
              </a:rPr>
              <a:t> Shi and </a:t>
            </a:r>
            <a:r>
              <a:rPr lang="en-US" altLang="zh-CN" sz="1400" dirty="0" err="1">
                <a:solidFill>
                  <a:prstClr val="black"/>
                </a:solidFill>
              </a:rPr>
              <a:t>Jingtong</a:t>
            </a:r>
            <a:r>
              <a:rPr lang="en-US" altLang="zh-CN" sz="1400" dirty="0">
                <a:solidFill>
                  <a:prstClr val="black"/>
                </a:solidFill>
              </a:rPr>
              <a:t> Hu, "Co-Exploring Neural Architecture and Network-on-Chip Design for Real-Time Artificial Intelligence," </a:t>
            </a:r>
            <a:r>
              <a:rPr lang="en-US" altLang="zh-CN" sz="1400" b="1" dirty="0">
                <a:solidFill>
                  <a:prstClr val="black"/>
                </a:solidFill>
              </a:rPr>
              <a:t>ASP-DAC 2020 </a:t>
            </a:r>
            <a:r>
              <a:rPr lang="en-US" altLang="zh-CN" sz="1400" b="1" dirty="0">
                <a:solidFill>
                  <a:srgbClr val="C00000"/>
                </a:solidFill>
              </a:rPr>
              <a:t>(Nominated for Best Paper Award)</a:t>
            </a:r>
          </a:p>
          <a:p>
            <a:pPr lvl="0">
              <a:lnSpc>
                <a:spcPct val="130000"/>
              </a:lnSpc>
              <a:spcAft>
                <a:spcPts val="600"/>
              </a:spcAft>
            </a:pPr>
            <a:r>
              <a:rPr lang="en-US" altLang="zh-CN" sz="1400" dirty="0">
                <a:solidFill>
                  <a:prstClr val="black"/>
                </a:solidFill>
              </a:rPr>
              <a:t>[4] Qing Lu, Weiwen Jiang, </a:t>
            </a:r>
            <a:r>
              <a:rPr lang="en-US" altLang="zh-CN" sz="1400" dirty="0" err="1">
                <a:solidFill>
                  <a:prstClr val="black"/>
                </a:solidFill>
              </a:rPr>
              <a:t>Xiaowei</a:t>
            </a:r>
            <a:r>
              <a:rPr lang="en-US" altLang="zh-CN" sz="1400" dirty="0">
                <a:solidFill>
                  <a:prstClr val="black"/>
                </a:solidFill>
              </a:rPr>
              <a:t> Xu, </a:t>
            </a:r>
            <a:r>
              <a:rPr lang="en-US" altLang="zh-CN" sz="1400" dirty="0" err="1">
                <a:solidFill>
                  <a:prstClr val="black"/>
                </a:solidFill>
              </a:rPr>
              <a:t>Yiyu</a:t>
            </a:r>
            <a:r>
              <a:rPr lang="en-US" altLang="zh-CN" sz="1400" dirty="0">
                <a:solidFill>
                  <a:prstClr val="black"/>
                </a:solidFill>
              </a:rPr>
              <a:t> Shi and </a:t>
            </a:r>
            <a:r>
              <a:rPr lang="en-US" altLang="zh-CN" sz="1400" dirty="0" err="1">
                <a:solidFill>
                  <a:prstClr val="black"/>
                </a:solidFill>
              </a:rPr>
              <a:t>Jingtong</a:t>
            </a:r>
            <a:r>
              <a:rPr lang="en-US" altLang="zh-CN" sz="1400" dirty="0">
                <a:solidFill>
                  <a:prstClr val="black"/>
                </a:solidFill>
              </a:rPr>
              <a:t> Hu, "On Neural Architecture Search for Resource-Constrained Hardware Platforms," in Proc. of </a:t>
            </a:r>
            <a:r>
              <a:rPr lang="en-US" altLang="zh-CN" sz="1400" b="1" dirty="0">
                <a:solidFill>
                  <a:prstClr val="black"/>
                </a:solidFill>
              </a:rPr>
              <a:t>ICCAD 2019 </a:t>
            </a:r>
            <a:r>
              <a:rPr lang="en-US" altLang="zh-CN" sz="1400" dirty="0">
                <a:solidFill>
                  <a:prstClr val="black"/>
                </a:solidFill>
              </a:rPr>
              <a:t>(Invited Paper)</a:t>
            </a:r>
          </a:p>
          <a:p>
            <a:pPr lvl="0">
              <a:lnSpc>
                <a:spcPct val="130000"/>
              </a:lnSpc>
              <a:spcAft>
                <a:spcPts val="600"/>
              </a:spcAft>
            </a:pPr>
            <a:r>
              <a:rPr lang="en-US" altLang="zh-CN" sz="1400" dirty="0">
                <a:solidFill>
                  <a:prstClr val="black"/>
                </a:solidFill>
              </a:rPr>
              <a:t>[5] Weiwen Jiang, Bike </a:t>
            </a:r>
            <a:r>
              <a:rPr lang="en-US" altLang="zh-CN" sz="1400" dirty="0" err="1">
                <a:solidFill>
                  <a:prstClr val="black"/>
                </a:solidFill>
              </a:rPr>
              <a:t>Xie</a:t>
            </a:r>
            <a:r>
              <a:rPr lang="en-US" altLang="zh-CN" sz="1400" dirty="0">
                <a:solidFill>
                  <a:prstClr val="black"/>
                </a:solidFill>
              </a:rPr>
              <a:t>, Chun-Chen Liu and </a:t>
            </a:r>
            <a:r>
              <a:rPr lang="en-US" altLang="zh-CN" sz="1400" dirty="0" err="1">
                <a:solidFill>
                  <a:prstClr val="black"/>
                </a:solidFill>
              </a:rPr>
              <a:t>Yiyu</a:t>
            </a:r>
            <a:r>
              <a:rPr lang="en-US" altLang="zh-CN" sz="1400" dirty="0">
                <a:solidFill>
                  <a:prstClr val="black"/>
                </a:solidFill>
              </a:rPr>
              <a:t> Shi, "Integrating </a:t>
            </a:r>
            <a:r>
              <a:rPr lang="en-US" altLang="zh-CN" sz="1400" dirty="0" err="1">
                <a:solidFill>
                  <a:prstClr val="black"/>
                </a:solidFill>
              </a:rPr>
              <a:t>Memristors</a:t>
            </a:r>
            <a:r>
              <a:rPr lang="en-US" altLang="zh-CN" sz="1400" dirty="0">
                <a:solidFill>
                  <a:prstClr val="black"/>
                </a:solidFill>
              </a:rPr>
              <a:t> and CMOS for Better AI," </a:t>
            </a:r>
            <a:r>
              <a:rPr lang="en-US" altLang="zh-CN" sz="1400" b="1" dirty="0">
                <a:solidFill>
                  <a:prstClr val="black"/>
                </a:solidFill>
              </a:rPr>
              <a:t>Nature Electronics</a:t>
            </a:r>
            <a:r>
              <a:rPr lang="en-US" altLang="zh-CN" sz="1400" dirty="0">
                <a:solidFill>
                  <a:prstClr val="black"/>
                </a:solidFill>
              </a:rPr>
              <a:t>, September 2019</a:t>
            </a:r>
          </a:p>
        </p:txBody>
      </p:sp>
      <p:sp>
        <p:nvSpPr>
          <p:cNvPr id="8"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Reference</a:t>
            </a:r>
            <a:endParaRPr lang="zh-CN" altLang="en-US" sz="3200" dirty="0"/>
          </a:p>
        </p:txBody>
      </p:sp>
    </p:spTree>
    <p:extLst>
      <p:ext uri="{BB962C8B-B14F-4D97-AF65-F5344CB8AC3E}">
        <p14:creationId xmlns:p14="http://schemas.microsoft.com/office/powerpoint/2010/main" val="1757560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4</a:t>
            </a:fld>
            <a:endParaRPr lang="en-US"/>
          </a:p>
        </p:txBody>
      </p:sp>
      <p:sp>
        <p:nvSpPr>
          <p:cNvPr id="6" name="标题 2"/>
          <p:cNvSpPr txBox="1">
            <a:spLocks/>
          </p:cNvSpPr>
          <p:nvPr/>
        </p:nvSpPr>
        <p:spPr>
          <a:xfrm>
            <a:off x="311150" y="-95250"/>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Real-Time Requirement</a:t>
            </a:r>
            <a:endParaRPr lang="zh-CN" altLang="en-US" sz="3200" dirty="0"/>
          </a:p>
        </p:txBody>
      </p:sp>
      <p:sp>
        <p:nvSpPr>
          <p:cNvPr id="10" name="Rectangle 7">
            <a:extLst>
              <a:ext uri="{FF2B5EF4-FFF2-40B4-BE49-F238E27FC236}">
                <a16:creationId xmlns:a16="http://schemas.microsoft.com/office/drawing/2014/main" id="{0ECE8F40-99F5-4EAA-8F85-E6CF30260522}"/>
              </a:ext>
            </a:extLst>
          </p:cNvPr>
          <p:cNvSpPr>
            <a:spLocks noChangeArrowheads="1"/>
          </p:cNvSpPr>
          <p:nvPr/>
        </p:nvSpPr>
        <p:spPr bwMode="auto">
          <a:xfrm>
            <a:off x="49155" y="5179851"/>
            <a:ext cx="7640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spcBef>
                <a:spcPct val="0"/>
              </a:spcBef>
              <a:buFontTx/>
              <a:buNone/>
            </a:pPr>
            <a:r>
              <a:rPr lang="en-US" altLang="en-US" sz="1000" b="0" dirty="0">
                <a:solidFill>
                  <a:schemeClr val="tx1"/>
                </a:solidFill>
              </a:rPr>
              <a:t>[ref.1] Google’s </a:t>
            </a:r>
            <a:r>
              <a:rPr lang="en-US" altLang="en-US" sz="1000" b="0" dirty="0" err="1">
                <a:solidFill>
                  <a:schemeClr val="tx1"/>
                </a:solidFill>
              </a:rPr>
              <a:t>Waymo</a:t>
            </a:r>
            <a:endParaRPr lang="en-US" altLang="en-US" sz="1000" b="0" dirty="0">
              <a:solidFill>
                <a:schemeClr val="tx1"/>
              </a:solidFill>
            </a:endParaRPr>
          </a:p>
          <a:p>
            <a:pPr>
              <a:spcBef>
                <a:spcPct val="0"/>
              </a:spcBef>
              <a:buFontTx/>
              <a:buNone/>
            </a:pPr>
            <a:r>
              <a:rPr lang="en-US" altLang="en-US" sz="1000" b="0" dirty="0">
                <a:solidFill>
                  <a:schemeClr val="tx1"/>
                </a:solidFill>
              </a:rPr>
              <a:t>[ref.2] da Vinci Surgical Robot at St. Francis Health Center - Robotic Gizmos</a:t>
            </a:r>
            <a:endParaRPr lang="en-US" altLang="ja-JP" sz="1000" b="0" dirty="0">
              <a:solidFill>
                <a:schemeClr val="tx1"/>
              </a:solidFill>
            </a:endParaRPr>
          </a:p>
        </p:txBody>
      </p:sp>
      <p:grpSp>
        <p:nvGrpSpPr>
          <p:cNvPr id="23" name="组合 22"/>
          <p:cNvGrpSpPr/>
          <p:nvPr/>
        </p:nvGrpSpPr>
        <p:grpSpPr>
          <a:xfrm>
            <a:off x="4743369" y="1567040"/>
            <a:ext cx="3012050" cy="2546005"/>
            <a:chOff x="4743369" y="1567040"/>
            <a:chExt cx="3012050" cy="2546005"/>
          </a:xfrm>
        </p:grpSpPr>
        <p:sp>
          <p:nvSpPr>
            <p:cNvPr id="7" name="Rectangle 23">
              <a:extLst>
                <a:ext uri="{FF2B5EF4-FFF2-40B4-BE49-F238E27FC236}">
                  <a16:creationId xmlns:a16="http://schemas.microsoft.com/office/drawing/2014/main" id="{D4829449-4738-4D40-B2F5-8143D95F965A}"/>
                </a:ext>
              </a:extLst>
            </p:cNvPr>
            <p:cNvSpPr>
              <a:spLocks noChangeArrowheads="1"/>
            </p:cNvSpPr>
            <p:nvPr/>
          </p:nvSpPr>
          <p:spPr bwMode="auto">
            <a:xfrm>
              <a:off x="4743369" y="3774491"/>
              <a:ext cx="3012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b="0" dirty="0">
                  <a:solidFill>
                    <a:schemeClr val="tx1"/>
                  </a:solidFill>
                  <a:cs typeface="Calibri" panose="020F0502020204030204" pitchFamily="34" charset="0"/>
                </a:rPr>
                <a:t>Self-Driving Vehicle</a:t>
              </a:r>
              <a:endParaRPr lang="en-US" altLang="en-US" sz="1600" b="0" dirty="0">
                <a:solidFill>
                  <a:schemeClr val="tx1"/>
                </a:solidFill>
                <a:cs typeface="Calibri" panose="020F0502020204030204" pitchFamily="34" charset="0"/>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369" y="1567040"/>
              <a:ext cx="3012050" cy="2146086"/>
            </a:xfrm>
            <a:prstGeom prst="rect">
              <a:avLst/>
            </a:prstGeom>
          </p:spPr>
        </p:pic>
      </p:grpSp>
      <p:grpSp>
        <p:nvGrpSpPr>
          <p:cNvPr id="22" name="组合 21"/>
          <p:cNvGrpSpPr/>
          <p:nvPr/>
        </p:nvGrpSpPr>
        <p:grpSpPr>
          <a:xfrm>
            <a:off x="742670" y="2386693"/>
            <a:ext cx="3012050" cy="2494348"/>
            <a:chOff x="742670" y="2386693"/>
            <a:chExt cx="3012050" cy="2494348"/>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70" y="2386693"/>
              <a:ext cx="3012050" cy="2131781"/>
            </a:xfrm>
            <a:prstGeom prst="rect">
              <a:avLst/>
            </a:prstGeom>
          </p:spPr>
        </p:pic>
        <p:sp>
          <p:nvSpPr>
            <p:cNvPr id="13" name="矩形 12"/>
            <p:cNvSpPr/>
            <p:nvPr/>
          </p:nvSpPr>
          <p:spPr>
            <a:xfrm>
              <a:off x="742670" y="4542487"/>
              <a:ext cx="3012049" cy="338554"/>
            </a:xfrm>
            <a:prstGeom prst="rect">
              <a:avLst/>
            </a:prstGeom>
          </p:spPr>
          <p:txBody>
            <a:bodyPr wrap="square">
              <a:spAutoFit/>
            </a:bodyPr>
            <a:lstStyle/>
            <a:p>
              <a:pPr algn="ctr"/>
              <a:r>
                <a:rPr lang="en-US" altLang="zh-CN" sz="1600" dirty="0"/>
                <a:t>Traffic Surveillance</a:t>
              </a:r>
            </a:p>
          </p:txBody>
        </p:sp>
      </p:grpSp>
      <p:grpSp>
        <p:nvGrpSpPr>
          <p:cNvPr id="21" name="组合 20"/>
          <p:cNvGrpSpPr/>
          <p:nvPr/>
        </p:nvGrpSpPr>
        <p:grpSpPr>
          <a:xfrm rot="20021648">
            <a:off x="4762922" y="4038143"/>
            <a:ext cx="6074925" cy="640531"/>
            <a:chOff x="3478026" y="4826062"/>
            <a:chExt cx="6074925" cy="640531"/>
          </a:xfrm>
        </p:grpSpPr>
        <p:sp>
          <p:nvSpPr>
            <p:cNvPr id="19" name="虚尾箭头 18"/>
            <p:cNvSpPr/>
            <p:nvPr/>
          </p:nvSpPr>
          <p:spPr>
            <a:xfrm rot="612268">
              <a:off x="3478026" y="4826062"/>
              <a:ext cx="6074925" cy="515890"/>
            </a:xfrm>
            <a:prstGeom prst="stripedRightArrow">
              <a:avLst>
                <a:gd name="adj1" fmla="val 26962"/>
                <a:gd name="adj2" fmla="val 54119"/>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Rectangle 23">
              <a:extLst>
                <a:ext uri="{FF2B5EF4-FFF2-40B4-BE49-F238E27FC236}">
                  <a16:creationId xmlns:a16="http://schemas.microsoft.com/office/drawing/2014/main" id="{D4829449-4738-4D40-B2F5-8143D95F965A}"/>
                </a:ext>
              </a:extLst>
            </p:cNvPr>
            <p:cNvSpPr>
              <a:spLocks noChangeArrowheads="1"/>
            </p:cNvSpPr>
            <p:nvPr/>
          </p:nvSpPr>
          <p:spPr bwMode="auto">
            <a:xfrm rot="612561">
              <a:off x="3502585" y="5128039"/>
              <a:ext cx="58463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u"/>
                <a:defRPr sz="2400" b="1">
                  <a:solidFill>
                    <a:srgbClr val="191966"/>
                  </a:solidFill>
                  <a:latin typeface="Calibri" panose="020F0502020204030204" pitchFamily="34" charset="0"/>
                  <a:ea typeface="MS PGothic" panose="020B0600070205080204" pitchFamily="34" charset="-128"/>
                  <a:cs typeface="Arial" panose="020B0604020202020204" pitchFamily="34" charset="0"/>
                </a:defRPr>
              </a:lvl1pPr>
              <a:lvl2pPr marL="742950" indent="-285750">
                <a:spcBef>
                  <a:spcPct val="20000"/>
                </a:spcBef>
                <a:buFont typeface="Wingdings" panose="05000000000000000000" pitchFamily="2" charset="2"/>
                <a:buChar char="Ø"/>
                <a:defRPr sz="2000" b="1">
                  <a:solidFill>
                    <a:srgbClr val="0070C0"/>
                  </a:solidFill>
                  <a:latin typeface="Calibri" panose="020F0502020204030204" pitchFamily="34" charset="0"/>
                  <a:ea typeface="Calibri" panose="020F0502020204030204" pitchFamily="34" charset="0"/>
                  <a:cs typeface="Arial" panose="020B0604020202020204" pitchFamily="34" charset="0"/>
                </a:defRPr>
              </a:lvl2pPr>
              <a:lvl3pPr marL="1143000" indent="-228600">
                <a:spcBef>
                  <a:spcPct val="20000"/>
                </a:spcBef>
                <a:buChar char="•"/>
                <a:defRPr sz="2000" b="1">
                  <a:solidFill>
                    <a:srgbClr val="800080"/>
                  </a:solidFill>
                  <a:latin typeface="Calibri" panose="020F0502020204030204" pitchFamily="34" charset="0"/>
                  <a:ea typeface="Calibri" panose="020F0502020204030204" pitchFamily="34" charset="0"/>
                  <a:cs typeface="Arial" panose="020B0604020202020204" pitchFamily="34" charset="0"/>
                </a:defRPr>
              </a:lvl3pPr>
              <a:lvl4pPr marL="1600200" indent="-228600">
                <a:spcBef>
                  <a:spcPct val="20000"/>
                </a:spcBef>
                <a:buChar char="–"/>
                <a:defRPr>
                  <a:solidFill>
                    <a:schemeClr val="tx1"/>
                  </a:solidFill>
                  <a:latin typeface="Calibri" panose="020F0502020204030204" pitchFamily="34" charset="0"/>
                  <a:ea typeface="Calibri" panose="020F0502020204030204" pitchFamily="34" charset="0"/>
                  <a:cs typeface="Arial" panose="020B0604020202020204" pitchFamily="34" charset="0"/>
                </a:defRPr>
              </a:lvl4pPr>
              <a:lvl5pPr marL="2057400" indent="-228600">
                <a:spcBef>
                  <a:spcPct val="20000"/>
                </a:spcBef>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5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a:spcBef>
                  <a:spcPct val="0"/>
                </a:spcBef>
                <a:buFontTx/>
                <a:buNone/>
              </a:pPr>
              <a:r>
                <a:rPr lang="en-US" altLang="zh-CN" sz="1600" dirty="0">
                  <a:solidFill>
                    <a:schemeClr val="tx2"/>
                  </a:solidFill>
                  <a:cs typeface="Calibri" panose="020F0502020204030204" pitchFamily="34" charset="0"/>
                </a:rPr>
                <a:t>Increasing Demands on Real-Time Machine Learning Applications</a:t>
              </a:r>
              <a:endParaRPr lang="en-US" altLang="en-US" sz="1600" dirty="0">
                <a:solidFill>
                  <a:schemeClr val="tx2"/>
                </a:solidFill>
                <a:cs typeface="Calibri" panose="020F0502020204030204" pitchFamily="34" charset="0"/>
              </a:endParaRPr>
            </a:p>
          </p:txBody>
        </p:sp>
      </p:grpSp>
      <p:grpSp>
        <p:nvGrpSpPr>
          <p:cNvPr id="4" name="组合 3"/>
          <p:cNvGrpSpPr/>
          <p:nvPr/>
        </p:nvGrpSpPr>
        <p:grpSpPr>
          <a:xfrm>
            <a:off x="8600239" y="981084"/>
            <a:ext cx="3012049" cy="2081596"/>
            <a:chOff x="8600239" y="981084"/>
            <a:chExt cx="3012049" cy="2081596"/>
          </a:xfrm>
        </p:grpSpPr>
        <p:sp>
          <p:nvSpPr>
            <p:cNvPr id="17" name="矩形 16"/>
            <p:cNvSpPr/>
            <p:nvPr/>
          </p:nvSpPr>
          <p:spPr>
            <a:xfrm>
              <a:off x="8600239" y="2724126"/>
              <a:ext cx="3012049" cy="338554"/>
            </a:xfrm>
            <a:prstGeom prst="rect">
              <a:avLst/>
            </a:prstGeom>
          </p:spPr>
          <p:txBody>
            <a:bodyPr wrap="square">
              <a:spAutoFit/>
            </a:bodyPr>
            <a:lstStyle/>
            <a:p>
              <a:pPr algn="ctr"/>
              <a:r>
                <a:rPr lang="en-US" altLang="zh-CN" sz="1600" dirty="0"/>
                <a:t>Robots in Surgery</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657" y="981084"/>
              <a:ext cx="2940795" cy="1654197"/>
            </a:xfrm>
            <a:prstGeom prst="rect">
              <a:avLst/>
            </a:prstGeom>
          </p:spPr>
        </p:pic>
      </p:grpSp>
    </p:spTree>
    <p:extLst>
      <p:ext uri="{BB962C8B-B14F-4D97-AF65-F5344CB8AC3E}">
        <p14:creationId xmlns:p14="http://schemas.microsoft.com/office/powerpoint/2010/main" val="171311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1999" cy="4931229"/>
          </a:xfrm>
          <a:noFill/>
        </p:spPr>
        <p:txBody>
          <a:bodyPr>
            <a:normAutofit/>
          </a:bodyPr>
          <a:lstStyle/>
          <a:p>
            <a:pPr algn="ctr">
              <a:lnSpc>
                <a:spcPct val="150000"/>
              </a:lnSpc>
            </a:pPr>
            <a:r>
              <a:rPr lang="en-US" sz="4000" dirty="0">
                <a:solidFill>
                  <a:srgbClr val="002142"/>
                </a:solidFill>
              </a:rPr>
              <a:t>Thank You!</a:t>
            </a:r>
          </a:p>
        </p:txBody>
      </p:sp>
    </p:spTree>
    <p:extLst>
      <p:ext uri="{BB962C8B-B14F-4D97-AF65-F5344CB8AC3E}">
        <p14:creationId xmlns:p14="http://schemas.microsoft.com/office/powerpoint/2010/main" val="368949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5</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5</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5</a:t>
            </a:fld>
            <a:endParaRPr lang="en-US"/>
          </a:p>
        </p:txBody>
      </p:sp>
      <p:pic>
        <p:nvPicPr>
          <p:cNvPr id="10"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884" y="1826016"/>
            <a:ext cx="7619370" cy="2529631"/>
          </a:xfrm>
          <a:prstGeom prst="rect">
            <a:avLst/>
          </a:prstGeom>
        </p:spPr>
      </p:pic>
      <p:grpSp>
        <p:nvGrpSpPr>
          <p:cNvPr id="11" name="Group 12"/>
          <p:cNvGrpSpPr/>
          <p:nvPr/>
        </p:nvGrpSpPr>
        <p:grpSpPr>
          <a:xfrm>
            <a:off x="4445890" y="2635269"/>
            <a:ext cx="3039543" cy="1504950"/>
            <a:chOff x="4396307" y="4761176"/>
            <a:chExt cx="3039543" cy="1504950"/>
          </a:xfrm>
        </p:grpSpPr>
        <p:sp>
          <p:nvSpPr>
            <p:cNvPr id="12" name="Freeform 8"/>
            <p:cNvSpPr/>
            <p:nvPr/>
          </p:nvSpPr>
          <p:spPr bwMode="auto">
            <a:xfrm>
              <a:off x="4396307" y="4761176"/>
              <a:ext cx="2971800" cy="1504950"/>
            </a:xfrm>
            <a:custGeom>
              <a:avLst/>
              <a:gdLst>
                <a:gd name="connsiteX0" fmla="*/ 52388 w 2971800"/>
                <a:gd name="connsiteY0" fmla="*/ 209550 h 1504950"/>
                <a:gd name="connsiteX1" fmla="*/ 52388 w 2971800"/>
                <a:gd name="connsiteY1" fmla="*/ 209550 h 1504950"/>
                <a:gd name="connsiteX2" fmla="*/ 9525 w 2971800"/>
                <a:gd name="connsiteY2" fmla="*/ 276225 h 1504950"/>
                <a:gd name="connsiteX3" fmla="*/ 0 w 2971800"/>
                <a:gd name="connsiteY3" fmla="*/ 395287 h 1504950"/>
                <a:gd name="connsiteX4" fmla="*/ 4763 w 2971800"/>
                <a:gd name="connsiteY4" fmla="*/ 466725 h 1504950"/>
                <a:gd name="connsiteX5" fmla="*/ 14288 w 2971800"/>
                <a:gd name="connsiteY5" fmla="*/ 500062 h 1504950"/>
                <a:gd name="connsiteX6" fmla="*/ 23813 w 2971800"/>
                <a:gd name="connsiteY6" fmla="*/ 557212 h 1504950"/>
                <a:gd name="connsiteX7" fmla="*/ 28575 w 2971800"/>
                <a:gd name="connsiteY7" fmla="*/ 614362 h 1504950"/>
                <a:gd name="connsiteX8" fmla="*/ 42863 w 2971800"/>
                <a:gd name="connsiteY8" fmla="*/ 657225 h 1504950"/>
                <a:gd name="connsiteX9" fmla="*/ 47625 w 2971800"/>
                <a:gd name="connsiteY9" fmla="*/ 681037 h 1504950"/>
                <a:gd name="connsiteX10" fmla="*/ 57150 w 2971800"/>
                <a:gd name="connsiteY10" fmla="*/ 709612 h 1504950"/>
                <a:gd name="connsiteX11" fmla="*/ 61913 w 2971800"/>
                <a:gd name="connsiteY11" fmla="*/ 723900 h 1504950"/>
                <a:gd name="connsiteX12" fmla="*/ 76200 w 2971800"/>
                <a:gd name="connsiteY12" fmla="*/ 771525 h 1504950"/>
                <a:gd name="connsiteX13" fmla="*/ 1771650 w 2971800"/>
                <a:gd name="connsiteY13" fmla="*/ 1504950 h 1504950"/>
                <a:gd name="connsiteX14" fmla="*/ 2562225 w 2971800"/>
                <a:gd name="connsiteY14" fmla="*/ 1323975 h 1504950"/>
                <a:gd name="connsiteX15" fmla="*/ 2562225 w 2971800"/>
                <a:gd name="connsiteY15" fmla="*/ 1062037 h 1504950"/>
                <a:gd name="connsiteX16" fmla="*/ 2624138 w 2971800"/>
                <a:gd name="connsiteY16" fmla="*/ 1019175 h 1504950"/>
                <a:gd name="connsiteX17" fmla="*/ 2938463 w 2971800"/>
                <a:gd name="connsiteY17" fmla="*/ 1023937 h 1504950"/>
                <a:gd name="connsiteX18" fmla="*/ 2971800 w 2971800"/>
                <a:gd name="connsiteY18" fmla="*/ 533400 h 1504950"/>
                <a:gd name="connsiteX19" fmla="*/ 2181225 w 2971800"/>
                <a:gd name="connsiteY19" fmla="*/ 28575 h 1504950"/>
                <a:gd name="connsiteX20" fmla="*/ 1004888 w 2971800"/>
                <a:gd name="connsiteY20" fmla="*/ 0 h 1504950"/>
                <a:gd name="connsiteX21" fmla="*/ 685800 w 2971800"/>
                <a:gd name="connsiteY21" fmla="*/ 157162 h 1504950"/>
                <a:gd name="connsiteX22" fmla="*/ 228600 w 2971800"/>
                <a:gd name="connsiteY22" fmla="*/ 238125 h 1504950"/>
                <a:gd name="connsiteX23" fmla="*/ 52388 w 2971800"/>
                <a:gd name="connsiteY23" fmla="*/ 20955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1800" h="1504950">
                  <a:moveTo>
                    <a:pt x="52388" y="209550"/>
                  </a:moveTo>
                  <a:lnTo>
                    <a:pt x="52388" y="209550"/>
                  </a:lnTo>
                  <a:cubicBezTo>
                    <a:pt x="38100" y="231775"/>
                    <a:pt x="11076" y="249849"/>
                    <a:pt x="9525" y="276225"/>
                  </a:cubicBezTo>
                  <a:cubicBezTo>
                    <a:pt x="4011" y="369964"/>
                    <a:pt x="8116" y="330362"/>
                    <a:pt x="0" y="395287"/>
                  </a:cubicBezTo>
                  <a:cubicBezTo>
                    <a:pt x="1588" y="419100"/>
                    <a:pt x="2265" y="442991"/>
                    <a:pt x="4763" y="466725"/>
                  </a:cubicBezTo>
                  <a:cubicBezTo>
                    <a:pt x="5684" y="475471"/>
                    <a:pt x="11335" y="491204"/>
                    <a:pt x="14288" y="500062"/>
                  </a:cubicBezTo>
                  <a:cubicBezTo>
                    <a:pt x="17463" y="519112"/>
                    <a:pt x="21418" y="538048"/>
                    <a:pt x="23813" y="557212"/>
                  </a:cubicBezTo>
                  <a:cubicBezTo>
                    <a:pt x="26184" y="576180"/>
                    <a:pt x="25432" y="595506"/>
                    <a:pt x="28575" y="614362"/>
                  </a:cubicBezTo>
                  <a:cubicBezTo>
                    <a:pt x="38109" y="671566"/>
                    <a:pt x="35714" y="621478"/>
                    <a:pt x="42863" y="657225"/>
                  </a:cubicBezTo>
                  <a:cubicBezTo>
                    <a:pt x="44450" y="665162"/>
                    <a:pt x="45495" y="673228"/>
                    <a:pt x="47625" y="681037"/>
                  </a:cubicBezTo>
                  <a:cubicBezTo>
                    <a:pt x="50267" y="690723"/>
                    <a:pt x="53975" y="700087"/>
                    <a:pt x="57150" y="709612"/>
                  </a:cubicBezTo>
                  <a:cubicBezTo>
                    <a:pt x="58738" y="714375"/>
                    <a:pt x="60695" y="719030"/>
                    <a:pt x="61913" y="723900"/>
                  </a:cubicBezTo>
                  <a:cubicBezTo>
                    <a:pt x="72299" y="765444"/>
                    <a:pt x="65584" y="750291"/>
                    <a:pt x="76200" y="771525"/>
                  </a:cubicBezTo>
                  <a:lnTo>
                    <a:pt x="1771650" y="1504950"/>
                  </a:lnTo>
                  <a:lnTo>
                    <a:pt x="2562225" y="1323975"/>
                  </a:lnTo>
                  <a:lnTo>
                    <a:pt x="2562225" y="1062037"/>
                  </a:lnTo>
                  <a:lnTo>
                    <a:pt x="2624138" y="1019175"/>
                  </a:lnTo>
                  <a:lnTo>
                    <a:pt x="2938463" y="1023937"/>
                  </a:lnTo>
                  <a:lnTo>
                    <a:pt x="2971800" y="533400"/>
                  </a:lnTo>
                  <a:lnTo>
                    <a:pt x="2181225" y="28575"/>
                  </a:lnTo>
                  <a:lnTo>
                    <a:pt x="1004888" y="0"/>
                  </a:lnTo>
                  <a:lnTo>
                    <a:pt x="685800" y="157162"/>
                  </a:lnTo>
                  <a:lnTo>
                    <a:pt x="228600" y="238125"/>
                  </a:lnTo>
                  <a:lnTo>
                    <a:pt x="52388" y="209550"/>
                  </a:lnTo>
                  <a:close/>
                </a:path>
              </a:pathLst>
            </a:custGeom>
            <a:ln>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Rectangle 11"/>
            <p:cNvSpPr/>
            <p:nvPr/>
          </p:nvSpPr>
          <p:spPr bwMode="auto">
            <a:xfrm>
              <a:off x="6832600" y="4953000"/>
              <a:ext cx="603250" cy="457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14" name="矩形 13"/>
          <p:cNvSpPr/>
          <p:nvPr/>
        </p:nvSpPr>
        <p:spPr>
          <a:xfrm>
            <a:off x="2316521" y="4536972"/>
            <a:ext cx="2698239" cy="369332"/>
          </a:xfrm>
          <a:prstGeom prst="rect">
            <a:avLst/>
          </a:prstGeom>
        </p:spPr>
        <p:txBody>
          <a:bodyPr wrap="none">
            <a:spAutoFit/>
          </a:bodyPr>
          <a:lstStyle/>
          <a:p>
            <a:r>
              <a:rPr lang="en-US" altLang="en-US" sz="1800" dirty="0">
                <a:latin typeface="Times New Roman" panose="02020603050405020304" pitchFamily="18" charset="0"/>
                <a:cs typeface="Times New Roman" panose="02020603050405020304" pitchFamily="18" charset="0"/>
              </a:rPr>
              <a:t>Neural Architecture Search</a:t>
            </a:r>
            <a:endParaRPr lang="zh-CN" altLang="en-US" sz="1800" dirty="0">
              <a:latin typeface="Times New Roman" panose="02020603050405020304" pitchFamily="18" charset="0"/>
              <a:cs typeface="Times New Roman" panose="02020603050405020304" pitchFamily="18" charset="0"/>
            </a:endParaRPr>
          </a:p>
        </p:txBody>
      </p:sp>
      <p:sp>
        <p:nvSpPr>
          <p:cNvPr id="15" name="矩形 14"/>
          <p:cNvSpPr/>
          <p:nvPr/>
        </p:nvSpPr>
        <p:spPr>
          <a:xfrm>
            <a:off x="6227958" y="4536972"/>
            <a:ext cx="4788555" cy="369332"/>
          </a:xfrm>
          <a:prstGeom prst="rect">
            <a:avLst/>
          </a:prstGeom>
        </p:spPr>
        <p:txBody>
          <a:bodyPr wrap="none">
            <a:spAutoFit/>
          </a:bodyPr>
          <a:lstStyle/>
          <a:p>
            <a:r>
              <a:rPr lang="en-US" altLang="en-US" sz="1800" dirty="0">
                <a:latin typeface="Times New Roman" panose="02020603050405020304" pitchFamily="18" charset="0"/>
                <a:cs typeface="Times New Roman" panose="02020603050405020304" pitchFamily="18" charset="0"/>
              </a:rPr>
              <a:t>Neural Architecture Implementation on Hardware</a:t>
            </a:r>
            <a:endParaRPr lang="zh-CN" altLang="en-US" sz="1800" dirty="0">
              <a:latin typeface="Times New Roman" panose="02020603050405020304" pitchFamily="18" charset="0"/>
              <a:cs typeface="Times New Roman" panose="02020603050405020304" pitchFamily="18" charset="0"/>
            </a:endParaRPr>
          </a:p>
        </p:txBody>
      </p:sp>
      <p:sp>
        <p:nvSpPr>
          <p:cNvPr id="3" name="矩形 2"/>
          <p:cNvSpPr/>
          <p:nvPr/>
        </p:nvSpPr>
        <p:spPr>
          <a:xfrm>
            <a:off x="1273859" y="1656915"/>
            <a:ext cx="4886356" cy="34616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标题 2"/>
          <p:cNvSpPr txBox="1">
            <a:spLocks/>
          </p:cNvSpPr>
          <p:nvPr/>
        </p:nvSpPr>
        <p:spPr>
          <a:xfrm>
            <a:off x="311150" y="77135"/>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Efforts on Both Software and Hardware Sides are Demanded</a:t>
            </a:r>
          </a:p>
          <a:p>
            <a:r>
              <a:rPr lang="en-US" altLang="zh-CN" sz="3200" dirty="0"/>
              <a:t>     </a:t>
            </a:r>
            <a:r>
              <a:rPr lang="en-US" altLang="zh-CN" sz="2400" dirty="0"/>
              <a:t>—— Hardware Implementation and Optimization</a:t>
            </a:r>
            <a:endParaRPr lang="zh-CN" altLang="en-US" sz="3200" dirty="0"/>
          </a:p>
        </p:txBody>
      </p:sp>
    </p:spTree>
    <p:extLst>
      <p:ext uri="{BB962C8B-B14F-4D97-AF65-F5344CB8AC3E}">
        <p14:creationId xmlns:p14="http://schemas.microsoft.com/office/powerpoint/2010/main" val="21402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14620" y="1642916"/>
            <a:ext cx="5818236" cy="413354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4"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FPGAs in DNN Applications</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29" y="1922685"/>
            <a:ext cx="2185666" cy="2063334"/>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5561" y="2013626"/>
            <a:ext cx="2316770" cy="130318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126" y="3928435"/>
            <a:ext cx="2678247" cy="1565146"/>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121" y="2980342"/>
            <a:ext cx="1177857" cy="780330"/>
          </a:xfrm>
          <a:prstGeom prst="rect">
            <a:avLst/>
          </a:prstGeom>
        </p:spPr>
      </p:pic>
      <p:pic>
        <p:nvPicPr>
          <p:cNvPr id="24" name="图片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651" y="3628407"/>
            <a:ext cx="1931439" cy="1085587"/>
          </a:xfrm>
          <a:prstGeom prst="rect">
            <a:avLst/>
          </a:prstGeom>
        </p:spPr>
      </p:pic>
      <p:pic>
        <p:nvPicPr>
          <p:cNvPr id="25" name="图片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044" y="4907877"/>
            <a:ext cx="1883739" cy="602796"/>
          </a:xfrm>
          <a:prstGeom prst="rect">
            <a:avLst/>
          </a:prstGeom>
        </p:spPr>
      </p:pic>
      <p:sp>
        <p:nvSpPr>
          <p:cNvPr id="91" name="矩形 90"/>
          <p:cNvSpPr/>
          <p:nvPr/>
        </p:nvSpPr>
        <p:spPr>
          <a:xfrm>
            <a:off x="1787852" y="1079119"/>
            <a:ext cx="3184141" cy="400110"/>
          </a:xfrm>
          <a:prstGeom prst="rect">
            <a:avLst/>
          </a:prstGeom>
        </p:spPr>
        <p:txBody>
          <a:bodyPr wrap="none">
            <a:spAutoFit/>
          </a:bodyPr>
          <a:lstStyle/>
          <a:p>
            <a:r>
              <a:rPr lang="en-US" altLang="en-US" sz="2000" b="1" dirty="0">
                <a:latin typeface="Times New Roman" panose="02020603050405020304" pitchFamily="18" charset="0"/>
                <a:cs typeface="Times New Roman" panose="02020603050405020304" pitchFamily="18" charset="0"/>
              </a:rPr>
              <a:t>FPGA in Cloud Computing</a:t>
            </a:r>
            <a:endParaRPr lang="zh-CN" altLang="en-US" sz="2000" b="1" dirty="0">
              <a:latin typeface="Times New Roman" panose="02020603050405020304" pitchFamily="18" charset="0"/>
              <a:cs typeface="Times New Roman" panose="02020603050405020304" pitchFamily="18" charset="0"/>
            </a:endParaRPr>
          </a:p>
        </p:txBody>
      </p:sp>
      <p:sp>
        <p:nvSpPr>
          <p:cNvPr id="29" name="矩形 28"/>
          <p:cNvSpPr/>
          <p:nvPr/>
        </p:nvSpPr>
        <p:spPr>
          <a:xfrm>
            <a:off x="267874" y="6178903"/>
            <a:ext cx="10506035" cy="615553"/>
          </a:xfrm>
          <a:prstGeom prst="rect">
            <a:avLst/>
          </a:prstGeom>
        </p:spPr>
        <p:txBody>
          <a:bodyPr wrap="square">
            <a:spAutoFit/>
          </a:bodyPr>
          <a:lstStyle/>
          <a:p>
            <a:r>
              <a:rPr lang="en-US" altLang="zh-CN" sz="1600" dirty="0"/>
              <a:t>[ref] </a:t>
            </a:r>
            <a:r>
              <a:rPr lang="en-US" altLang="zh-CN" dirty="0"/>
              <a:t>Where Do FPGAs Stand in Auto IC Race? </a:t>
            </a:r>
            <a:r>
              <a:rPr lang="en-US" altLang="zh-CN" sz="1600" dirty="0"/>
              <a:t>https://www.eetimes.com/document.asp?doc_id=1333419#</a:t>
            </a:r>
          </a:p>
          <a:p>
            <a:r>
              <a:rPr lang="en-US" altLang="zh-CN" sz="1600" dirty="0"/>
              <a:t>[ref] PYNQ on UAV http://brennancain.com/pynqcopter-an-open-source-fpga-overlay-for-uavs/</a:t>
            </a:r>
          </a:p>
        </p:txBody>
      </p:sp>
      <p:cxnSp>
        <p:nvCxnSpPr>
          <p:cNvPr id="6" name="直接连接符 5"/>
          <p:cNvCxnSpPr/>
          <p:nvPr/>
        </p:nvCxnSpPr>
        <p:spPr>
          <a:xfrm>
            <a:off x="3105561" y="1642916"/>
            <a:ext cx="0" cy="4133549"/>
          </a:xfrm>
          <a:prstGeom prst="line">
            <a:avLst/>
          </a:prstGeom>
          <a:ln w="12700">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6516232" y="1079119"/>
            <a:ext cx="5445026" cy="4697345"/>
            <a:chOff x="6516232" y="1130395"/>
            <a:chExt cx="5445026" cy="4697345"/>
          </a:xfrm>
        </p:grpSpPr>
        <p:sp>
          <p:nvSpPr>
            <p:cNvPr id="22" name="矩形 21"/>
            <p:cNvSpPr/>
            <p:nvPr/>
          </p:nvSpPr>
          <p:spPr>
            <a:xfrm>
              <a:off x="6516232" y="1694191"/>
              <a:ext cx="5445026" cy="4133549"/>
            </a:xfrm>
            <a:prstGeom prst="rect">
              <a:avLst/>
            </a:prstGeom>
            <a:solidFill>
              <a:schemeClr val="bg1"/>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8311" y="1892609"/>
              <a:ext cx="3417028" cy="2278018"/>
            </a:xfrm>
            <a:prstGeom prst="rect">
              <a:avLst/>
            </a:prstGeom>
          </p:spPr>
        </p:pic>
        <p:sp>
          <p:nvSpPr>
            <p:cNvPr id="94" name="矩形 93"/>
            <p:cNvSpPr/>
            <p:nvPr/>
          </p:nvSpPr>
          <p:spPr>
            <a:xfrm>
              <a:off x="7703581" y="1130395"/>
              <a:ext cx="3070328" cy="400110"/>
            </a:xfrm>
            <a:prstGeom prst="rect">
              <a:avLst/>
            </a:prstGeom>
          </p:spPr>
          <p:txBody>
            <a:bodyPr wrap="none">
              <a:spAutoFit/>
            </a:bodyPr>
            <a:lstStyle/>
            <a:p>
              <a:r>
                <a:rPr lang="en-US" altLang="en-US" sz="2000" b="1" dirty="0">
                  <a:latin typeface="Times New Roman" panose="02020603050405020304" pitchFamily="18" charset="0"/>
                  <a:cs typeface="Times New Roman" panose="02020603050405020304" pitchFamily="18" charset="0"/>
                </a:rPr>
                <a:t>FPGA in Edge Computing</a:t>
              </a:r>
              <a:endParaRPr lang="zh-CN" altLang="en-US" sz="2000" b="1" dirty="0">
                <a:latin typeface="Times New Roman" panose="02020603050405020304" pitchFamily="18" charset="0"/>
                <a:cs typeface="Times New Roman" panose="02020603050405020304" pitchFamily="18" charset="0"/>
              </a:endParaRPr>
            </a:p>
          </p:txBody>
        </p:sp>
        <p:pic>
          <p:nvPicPr>
            <p:cNvPr id="26" name="图片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12875" y="3637716"/>
              <a:ext cx="3796380" cy="2135464"/>
            </a:xfrm>
            <a:prstGeom prst="rect">
              <a:avLst/>
            </a:prstGeom>
          </p:spPr>
        </p:pic>
      </p:grpSp>
    </p:spTree>
    <p:extLst>
      <p:ext uri="{BB962C8B-B14F-4D97-AF65-F5344CB8AC3E}">
        <p14:creationId xmlns:p14="http://schemas.microsoft.com/office/powerpoint/2010/main" val="113758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208407" y="1214377"/>
            <a:ext cx="9945001" cy="1777500"/>
          </a:xfrm>
          <a:prstGeom prst="rect">
            <a:avLst/>
          </a:prstGeom>
        </p:spPr>
      </p:pic>
      <p:sp>
        <p:nvSpPr>
          <p:cNvPr id="7" name="矩形 6"/>
          <p:cNvSpPr/>
          <p:nvPr/>
        </p:nvSpPr>
        <p:spPr>
          <a:xfrm>
            <a:off x="624840" y="3148773"/>
            <a:ext cx="10903131" cy="3000821"/>
          </a:xfrm>
          <a:prstGeom prst="rect">
            <a:avLst/>
          </a:prstGeom>
        </p:spPr>
        <p:txBody>
          <a:bodyPr wrap="square">
            <a:spAutoFit/>
          </a:bodyPr>
          <a:lstStyle/>
          <a:p>
            <a:pPr>
              <a:lnSpc>
                <a:spcPct val="150000"/>
              </a:lnSpc>
            </a:pPr>
            <a:r>
              <a:rPr lang="en-US" altLang="zh-CN" sz="1400" dirty="0">
                <a:latin typeface="Times New Roman" panose="02020603050405020304" pitchFamily="18" charset="0"/>
                <a:cs typeface="Times New Roman" panose="02020603050405020304" pitchFamily="18" charset="0"/>
              </a:rPr>
              <a:t>[1] Chen Zhang, et al. Optimizing </a:t>
            </a:r>
            <a:r>
              <a:rPr lang="en-US" altLang="zh-CN" sz="1400" dirty="0" err="1">
                <a:latin typeface="Times New Roman" panose="02020603050405020304" pitchFamily="18" charset="0"/>
                <a:cs typeface="Times New Roman" panose="02020603050405020304" pitchFamily="18" charset="0"/>
              </a:rPr>
              <a:t>fpga</a:t>
            </a:r>
            <a:r>
              <a:rPr lang="en-US" altLang="zh-CN" sz="1400" dirty="0">
                <a:latin typeface="Times New Roman" panose="02020603050405020304" pitchFamily="18" charset="0"/>
                <a:cs typeface="Times New Roman" panose="02020603050405020304" pitchFamily="18" charset="0"/>
              </a:rPr>
              <a:t>-based accelerator design for deep convolutional neural networks. In FPGA, 2015.</a:t>
            </a:r>
          </a:p>
          <a:p>
            <a:pPr>
              <a:lnSpc>
                <a:spcPct val="150000"/>
              </a:lnSpc>
            </a:pPr>
            <a:r>
              <a:rPr lang="en-US" altLang="zh-CN" sz="1400" dirty="0">
                <a:latin typeface="Times New Roman" panose="02020603050405020304" pitchFamily="18" charset="0"/>
                <a:cs typeface="Times New Roman" panose="02020603050405020304" pitchFamily="18" charset="0"/>
              </a:rPr>
              <a:t>[2] Chen Zhang, et al. Energy-efficient </a:t>
            </a:r>
            <a:r>
              <a:rPr lang="en-US" altLang="zh-CN" sz="1400" dirty="0" err="1">
                <a:latin typeface="Times New Roman" panose="02020603050405020304" pitchFamily="18" charset="0"/>
                <a:cs typeface="Times New Roman" panose="02020603050405020304" pitchFamily="18" charset="0"/>
              </a:rPr>
              <a:t>cnn</a:t>
            </a:r>
            <a:r>
              <a:rPr lang="en-US" altLang="zh-CN" sz="1400" dirty="0">
                <a:latin typeface="Times New Roman" panose="02020603050405020304" pitchFamily="18" charset="0"/>
                <a:cs typeface="Times New Roman" panose="02020603050405020304" pitchFamily="18" charset="0"/>
              </a:rPr>
              <a:t> implementation on a deeply pipelined </a:t>
            </a:r>
            <a:r>
              <a:rPr lang="en-US" altLang="zh-CN" sz="1400" dirty="0" err="1">
                <a:latin typeface="Times New Roman" panose="02020603050405020304" pitchFamily="18" charset="0"/>
                <a:cs typeface="Times New Roman" panose="02020603050405020304" pitchFamily="18" charset="0"/>
              </a:rPr>
              <a:t>fpga</a:t>
            </a:r>
            <a:r>
              <a:rPr lang="en-US" altLang="zh-CN" sz="1400" dirty="0">
                <a:latin typeface="Times New Roman" panose="02020603050405020304" pitchFamily="18" charset="0"/>
                <a:cs typeface="Times New Roman" panose="02020603050405020304" pitchFamily="18" charset="0"/>
              </a:rPr>
              <a:t> cluster. In ISLPED, 2016.</a:t>
            </a:r>
          </a:p>
          <a:p>
            <a:pPr>
              <a:lnSpc>
                <a:spcPct val="150000"/>
              </a:lnSpc>
            </a:pPr>
            <a:r>
              <a:rPr lang="en-US" altLang="zh-CN" sz="1400" dirty="0">
                <a:latin typeface="Times New Roman" panose="02020603050405020304" pitchFamily="18" charset="0"/>
                <a:cs typeface="Times New Roman" panose="02020603050405020304" pitchFamily="18" charset="0"/>
              </a:rPr>
              <a:t>[3] Chen Zhang, et al. Caffeine: Towards uniformed representation and acceleration for deep convolutional neural networks. ICCAD, 2016.</a:t>
            </a:r>
          </a:p>
          <a:p>
            <a:pPr>
              <a:lnSpc>
                <a:spcPct val="150000"/>
              </a:lnSpc>
            </a:pPr>
            <a:r>
              <a:rPr lang="en-US" altLang="zh-CN" sz="1400" dirty="0">
                <a:latin typeface="Times New Roman" panose="02020603050405020304" pitchFamily="18" charset="0"/>
                <a:cs typeface="Times New Roman" panose="02020603050405020304" pitchFamily="18" charset="0"/>
              </a:rPr>
              <a:t>[4] </a:t>
            </a:r>
            <a:r>
              <a:rPr lang="en-US" altLang="zh-CN" sz="1400" dirty="0" err="1">
                <a:latin typeface="Times New Roman" panose="02020603050405020304" pitchFamily="18" charset="0"/>
                <a:cs typeface="Times New Roman" panose="02020603050405020304" pitchFamily="18" charset="0"/>
              </a:rPr>
              <a:t>Yongming</a:t>
            </a:r>
            <a:r>
              <a:rPr lang="en-US" altLang="zh-CN" sz="1400" dirty="0">
                <a:latin typeface="Times New Roman" panose="02020603050405020304" pitchFamily="18" charset="0"/>
                <a:cs typeface="Times New Roman" panose="02020603050405020304" pitchFamily="18" charset="0"/>
              </a:rPr>
              <a:t> Shen, et al. Maximizing </a:t>
            </a:r>
            <a:r>
              <a:rPr lang="en-US" altLang="zh-CN" sz="1400" dirty="0" err="1">
                <a:latin typeface="Times New Roman" panose="02020603050405020304" pitchFamily="18" charset="0"/>
                <a:cs typeface="Times New Roman" panose="02020603050405020304" pitchFamily="18" charset="0"/>
              </a:rPr>
              <a:t>cnn</a:t>
            </a:r>
            <a:r>
              <a:rPr lang="en-US" altLang="zh-CN" sz="1400" dirty="0">
                <a:latin typeface="Times New Roman" panose="02020603050405020304" pitchFamily="18" charset="0"/>
                <a:cs typeface="Times New Roman" panose="02020603050405020304" pitchFamily="18" charset="0"/>
              </a:rPr>
              <a:t> accelerator efficiency through resource partitioning. In ISCA, 2017.</a:t>
            </a:r>
          </a:p>
          <a:p>
            <a:pPr>
              <a:lnSpc>
                <a:spcPct val="150000"/>
              </a:lnSpc>
            </a:pPr>
            <a:r>
              <a:rPr lang="en-US" altLang="zh-CN" sz="1400" dirty="0">
                <a:latin typeface="Times New Roman" panose="02020603050405020304" pitchFamily="18" charset="0"/>
                <a:cs typeface="Times New Roman" panose="02020603050405020304" pitchFamily="18" charset="0"/>
              </a:rPr>
              <a:t>[5] Eric Chung, et al. Serving </a:t>
            </a:r>
            <a:r>
              <a:rPr lang="en-US" altLang="zh-CN" sz="1400" dirty="0" err="1">
                <a:latin typeface="Times New Roman" panose="02020603050405020304" pitchFamily="18" charset="0"/>
                <a:cs typeface="Times New Roman" panose="02020603050405020304" pitchFamily="18" charset="0"/>
              </a:rPr>
              <a:t>dnns</a:t>
            </a:r>
            <a:r>
              <a:rPr lang="en-US" altLang="zh-CN" sz="1400" dirty="0">
                <a:latin typeface="Times New Roman" panose="02020603050405020304" pitchFamily="18" charset="0"/>
                <a:cs typeface="Times New Roman" panose="02020603050405020304" pitchFamily="18" charset="0"/>
              </a:rPr>
              <a:t> in real time at datacenter scale with project brainwave. IEEE Micro, 2018.</a:t>
            </a:r>
          </a:p>
          <a:p>
            <a:pPr>
              <a:lnSpc>
                <a:spcPct val="150000"/>
              </a:lnSpc>
            </a:pPr>
            <a:r>
              <a:rPr lang="en-US" altLang="zh-CN" sz="1400" dirty="0">
                <a:latin typeface="Times New Roman" panose="02020603050405020304" pitchFamily="18" charset="0"/>
                <a:cs typeface="Times New Roman" panose="02020603050405020304" pitchFamily="18" charset="0"/>
              </a:rPr>
              <a:t>[6] Jeremy </a:t>
            </a:r>
            <a:r>
              <a:rPr lang="en-US" altLang="zh-CN" sz="1400" dirty="0" err="1">
                <a:latin typeface="Times New Roman" panose="02020603050405020304" pitchFamily="18" charset="0"/>
                <a:cs typeface="Times New Roman" panose="02020603050405020304" pitchFamily="18" charset="0"/>
              </a:rPr>
              <a:t>Fowers</a:t>
            </a:r>
            <a:r>
              <a:rPr lang="en-US" altLang="zh-CN" sz="1400" dirty="0">
                <a:latin typeface="Times New Roman" panose="02020603050405020304" pitchFamily="18" charset="0"/>
                <a:cs typeface="Times New Roman" panose="02020603050405020304" pitchFamily="18" charset="0"/>
              </a:rPr>
              <a:t>, et al. A configurable cloud-scale </a:t>
            </a:r>
            <a:r>
              <a:rPr lang="en-US" altLang="zh-CN" sz="1400" dirty="0" err="1">
                <a:latin typeface="Times New Roman" panose="02020603050405020304" pitchFamily="18" charset="0"/>
                <a:cs typeface="Times New Roman" panose="02020603050405020304" pitchFamily="18" charset="0"/>
              </a:rPr>
              <a:t>dnn</a:t>
            </a:r>
            <a:r>
              <a:rPr lang="en-US" altLang="zh-CN" sz="1400" dirty="0">
                <a:latin typeface="Times New Roman" panose="02020603050405020304" pitchFamily="18" charset="0"/>
                <a:cs typeface="Times New Roman" panose="02020603050405020304" pitchFamily="18" charset="0"/>
              </a:rPr>
              <a:t> processor for real-time </a:t>
            </a:r>
            <a:r>
              <a:rPr lang="en-US" altLang="zh-CN" sz="1400" dirty="0" err="1">
                <a:latin typeface="Times New Roman" panose="02020603050405020304" pitchFamily="18" charset="0"/>
                <a:cs typeface="Times New Roman" panose="02020603050405020304" pitchFamily="18" charset="0"/>
              </a:rPr>
              <a:t>ai</a:t>
            </a:r>
            <a:r>
              <a:rPr lang="en-US" altLang="zh-CN" sz="1400" dirty="0">
                <a:latin typeface="Times New Roman" panose="02020603050405020304" pitchFamily="18" charset="0"/>
                <a:cs typeface="Times New Roman" panose="02020603050405020304" pitchFamily="18" charset="0"/>
              </a:rPr>
              <a:t>. In ISCA, 2018.</a:t>
            </a:r>
          </a:p>
          <a:p>
            <a:pPr>
              <a:lnSpc>
                <a:spcPct val="150000"/>
              </a:lnSpc>
            </a:pPr>
            <a:r>
              <a:rPr lang="en-US" altLang="zh-CN" sz="1400" dirty="0">
                <a:latin typeface="Times New Roman" panose="02020603050405020304" pitchFamily="18" charset="0"/>
                <a:cs typeface="Times New Roman" panose="02020603050405020304" pitchFamily="18" charset="0"/>
              </a:rPr>
              <a:t>[7] Weiwen Jiang, et al. Heterogeneous </a:t>
            </a:r>
            <a:r>
              <a:rPr lang="en-US" altLang="zh-CN" sz="1400" dirty="0" err="1">
                <a:latin typeface="Times New Roman" panose="02020603050405020304" pitchFamily="18" charset="0"/>
                <a:cs typeface="Times New Roman" panose="02020603050405020304" pitchFamily="18" charset="0"/>
              </a:rPr>
              <a:t>fpga</a:t>
            </a:r>
            <a:r>
              <a:rPr lang="en-US" altLang="zh-CN" sz="1400" dirty="0">
                <a:latin typeface="Times New Roman" panose="02020603050405020304" pitchFamily="18" charset="0"/>
                <a:cs typeface="Times New Roman" panose="02020603050405020304" pitchFamily="18" charset="0"/>
              </a:rPr>
              <a:t>-based cost-optimal design for timing-constrained </a:t>
            </a:r>
            <a:r>
              <a:rPr lang="en-US" altLang="zh-CN" sz="1400" dirty="0" err="1">
                <a:latin typeface="Times New Roman" panose="02020603050405020304" pitchFamily="18" charset="0"/>
                <a:cs typeface="Times New Roman" panose="02020603050405020304" pitchFamily="18" charset="0"/>
              </a:rPr>
              <a:t>cnns</a:t>
            </a:r>
            <a:r>
              <a:rPr lang="en-US" altLang="zh-CN" sz="1400" dirty="0">
                <a:latin typeface="Times New Roman" panose="02020603050405020304" pitchFamily="18" charset="0"/>
                <a:cs typeface="Times New Roman" panose="02020603050405020304" pitchFamily="18" charset="0"/>
              </a:rPr>
              <a:t>. CASES – TCAD, 2018.</a:t>
            </a:r>
          </a:p>
          <a:p>
            <a:pPr>
              <a:lnSpc>
                <a:spcPct val="150000"/>
              </a:lnSpc>
            </a:pPr>
            <a:r>
              <a:rPr lang="en-US" altLang="zh-CN" sz="1400" dirty="0">
                <a:latin typeface="Times New Roman" panose="02020603050405020304" pitchFamily="18" charset="0"/>
                <a:cs typeface="Times New Roman" panose="02020603050405020304" pitchFamily="18" charset="0"/>
              </a:rPr>
              <a:t>[8] </a:t>
            </a:r>
            <a:r>
              <a:rPr lang="en-US" altLang="zh-CN" sz="1400" dirty="0" err="1">
                <a:latin typeface="Times New Roman" panose="02020603050405020304" pitchFamily="18" charset="0"/>
                <a:cs typeface="Times New Roman" panose="02020603050405020304" pitchFamily="18" charset="0"/>
              </a:rPr>
              <a:t>Xiaofan</a:t>
            </a:r>
            <a:r>
              <a:rPr lang="en-US" altLang="zh-CN" sz="1400" dirty="0">
                <a:latin typeface="Times New Roman" panose="02020603050405020304" pitchFamily="18" charset="0"/>
                <a:cs typeface="Times New Roman" panose="02020603050405020304" pitchFamily="18" charset="0"/>
              </a:rPr>
              <a:t> Zhang, et al. </a:t>
            </a:r>
            <a:r>
              <a:rPr lang="en-US" altLang="zh-CN" sz="1400" dirty="0" err="1">
                <a:latin typeface="Times New Roman" panose="02020603050405020304" pitchFamily="18" charset="0"/>
                <a:cs typeface="Times New Roman" panose="02020603050405020304" pitchFamily="18" charset="0"/>
              </a:rPr>
              <a:t>Dnnbuilder</a:t>
            </a:r>
            <a:r>
              <a:rPr lang="en-US" altLang="zh-CN" sz="1400" dirty="0">
                <a:latin typeface="Times New Roman" panose="02020603050405020304" pitchFamily="18" charset="0"/>
                <a:cs typeface="Times New Roman" panose="02020603050405020304" pitchFamily="18" charset="0"/>
              </a:rPr>
              <a:t>: an automated tool for building high-performance </a:t>
            </a:r>
            <a:r>
              <a:rPr lang="en-US" altLang="zh-CN" sz="1400" dirty="0" err="1">
                <a:latin typeface="Times New Roman" panose="02020603050405020304" pitchFamily="18" charset="0"/>
                <a:cs typeface="Times New Roman" panose="02020603050405020304" pitchFamily="18" charset="0"/>
              </a:rPr>
              <a:t>dnn</a:t>
            </a:r>
            <a:r>
              <a:rPr lang="en-US" altLang="zh-CN" sz="1400" dirty="0">
                <a:latin typeface="Times New Roman" panose="02020603050405020304" pitchFamily="18" charset="0"/>
                <a:cs typeface="Times New Roman" panose="02020603050405020304" pitchFamily="18" charset="0"/>
              </a:rPr>
              <a:t> hardware accelerators for </a:t>
            </a:r>
            <a:r>
              <a:rPr lang="en-US" altLang="zh-CN" sz="1400" dirty="0" err="1">
                <a:latin typeface="Times New Roman" panose="02020603050405020304" pitchFamily="18" charset="0"/>
                <a:cs typeface="Times New Roman" panose="02020603050405020304" pitchFamily="18" charset="0"/>
              </a:rPr>
              <a:t>fpgas</a:t>
            </a:r>
            <a:r>
              <a:rPr lang="en-US" altLang="zh-CN" sz="1400" dirty="0">
                <a:latin typeface="Times New Roman" panose="02020603050405020304" pitchFamily="18" charset="0"/>
                <a:cs typeface="Times New Roman" panose="02020603050405020304" pitchFamily="18" charset="0"/>
              </a:rPr>
              <a:t>. In ICCAD, 2018.</a:t>
            </a:r>
          </a:p>
          <a:p>
            <a:pPr>
              <a:lnSpc>
                <a:spcPct val="150000"/>
              </a:lnSpc>
            </a:pPr>
            <a:r>
              <a:rPr lang="en-US" altLang="zh-CN" sz="1400" dirty="0">
                <a:latin typeface="Times New Roman" panose="02020603050405020304" pitchFamily="18" charset="0"/>
                <a:cs typeface="Times New Roman" panose="02020603050405020304" pitchFamily="18" charset="0"/>
              </a:rPr>
              <a:t>[9] Weiwen Jiang, et al. </a:t>
            </a:r>
            <a:r>
              <a:rPr lang="en-US" altLang="zh-CN" sz="1400" dirty="0" err="1">
                <a:latin typeface="Times New Roman" panose="02020603050405020304" pitchFamily="18" charset="0"/>
                <a:cs typeface="Times New Roman" panose="02020603050405020304" pitchFamily="18" charset="0"/>
              </a:rPr>
              <a:t>Xfer</a:t>
            </a:r>
            <a:r>
              <a:rPr lang="en-US" altLang="zh-CN" sz="1400" dirty="0">
                <a:latin typeface="Times New Roman" panose="02020603050405020304" pitchFamily="18" charset="0"/>
                <a:cs typeface="Times New Roman" panose="02020603050405020304" pitchFamily="18" charset="0"/>
              </a:rPr>
              <a:t>: A novel design to achieve super-linear performance on multiple </a:t>
            </a:r>
            <a:r>
              <a:rPr lang="en-US" altLang="zh-CN" sz="1400" dirty="0" err="1">
                <a:latin typeface="Times New Roman" panose="02020603050405020304" pitchFamily="18" charset="0"/>
                <a:cs typeface="Times New Roman" panose="02020603050405020304" pitchFamily="18" charset="0"/>
              </a:rPr>
              <a:t>fpgas</a:t>
            </a:r>
            <a:r>
              <a:rPr lang="en-US" altLang="zh-CN" sz="1400" dirty="0">
                <a:latin typeface="Times New Roman" panose="02020603050405020304" pitchFamily="18" charset="0"/>
                <a:cs typeface="Times New Roman" panose="02020603050405020304" pitchFamily="18" charset="0"/>
              </a:rPr>
              <a:t> for real-time </a:t>
            </a:r>
            <a:r>
              <a:rPr lang="en-US" altLang="zh-CN" sz="1400" dirty="0" err="1">
                <a:latin typeface="Times New Roman" panose="02020603050405020304" pitchFamily="18" charset="0"/>
                <a:cs typeface="Times New Roman" panose="02020603050405020304" pitchFamily="18" charset="0"/>
              </a:rPr>
              <a:t>ai</a:t>
            </a:r>
            <a:r>
              <a:rPr lang="en-US" altLang="zh-CN" sz="1400" dirty="0">
                <a:latin typeface="Times New Roman" panose="02020603050405020304" pitchFamily="18" charset="0"/>
                <a:cs typeface="Times New Roman" panose="02020603050405020304" pitchFamily="18" charset="0"/>
              </a:rPr>
              <a:t>. In FPGA 2019.</a:t>
            </a:r>
          </a:p>
        </p:txBody>
      </p:sp>
      <p:sp>
        <p:nvSpPr>
          <p:cNvPr id="6" name="标题 2"/>
          <p:cNvSpPr txBox="1">
            <a:spLocks/>
          </p:cNvSpPr>
          <p:nvPr/>
        </p:nvSpPr>
        <p:spPr>
          <a:xfrm>
            <a:off x="419100" y="207129"/>
            <a:ext cx="10972800" cy="46344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Implementing </a:t>
            </a:r>
            <a:r>
              <a:rPr lang="en-US" altLang="zh-CN" sz="3200" dirty="0">
                <a:solidFill>
                  <a:srgbClr val="C00000"/>
                </a:solidFill>
              </a:rPr>
              <a:t>Fixed</a:t>
            </a:r>
            <a:r>
              <a:rPr lang="en-US" altLang="zh-CN" sz="3200" dirty="0"/>
              <a:t> NNs on FPGAs</a:t>
            </a:r>
          </a:p>
        </p:txBody>
      </p:sp>
    </p:spTree>
    <p:extLst>
      <p:ext uri="{BB962C8B-B14F-4D97-AF65-F5344CB8AC3E}">
        <p14:creationId xmlns:p14="http://schemas.microsoft.com/office/powerpoint/2010/main" val="956904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0769ECE-14F6-B44C-AB5F-842EA3B12E22}" type="slidenum">
              <a:rPr lang="en-US" smtClean="0"/>
              <a:pPr/>
              <a:t>8</a:t>
            </a:fld>
            <a:endParaRPr lang="en-US"/>
          </a:p>
        </p:txBody>
      </p:sp>
      <p:sp>
        <p:nvSpPr>
          <p:cNvPr id="5"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8</a:t>
            </a:fld>
            <a:endParaRPr lang="en-US"/>
          </a:p>
        </p:txBody>
      </p:sp>
      <p:sp>
        <p:nvSpPr>
          <p:cNvPr id="8" name="灯片编号占位符 1"/>
          <p:cNvSpPr txBox="1">
            <a:spLocks/>
          </p:cNvSpPr>
          <p:nvPr/>
        </p:nvSpPr>
        <p:spPr>
          <a:xfrm>
            <a:off x="11582400" y="6448086"/>
            <a:ext cx="516821" cy="365125"/>
          </a:xfrm>
          <a:prstGeom prst="rect">
            <a:avLst/>
          </a:prstGeom>
          <a:noFill/>
        </p:spPr>
        <p:txBody>
          <a:bodyPr vert="horz" lIns="91440" tIns="45720" rIns="91440" bIns="45720" rtlCol="0" anchor="ctr"/>
          <a:lstStyle>
            <a:defPPr>
              <a:defRPr lang="en-US"/>
            </a:defPPr>
            <a:lvl1pPr marL="0" algn="r" defTabSz="457200" rtl="0" eaLnBrk="1" latinLnBrk="0" hangingPunct="1">
              <a:defRPr sz="1200" b="0" i="1" kern="1200">
                <a:solidFill>
                  <a:schemeClr val="bg2">
                    <a:lumMod val="25000"/>
                  </a:schemeClr>
                </a:solidFill>
                <a:latin typeface="Times New Roman"/>
                <a:ea typeface="+mn-ea"/>
                <a:cs typeface="Times New Roma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0769ECE-14F6-B44C-AB5F-842EA3B12E22}" type="slidenum">
              <a:rPr lang="en-US" smtClean="0"/>
              <a:pPr/>
              <a:t>8</a:t>
            </a:fld>
            <a:endParaRPr lang="en-US"/>
          </a:p>
        </p:txBody>
      </p:sp>
      <p:pic>
        <p:nvPicPr>
          <p:cNvPr id="10"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884" y="1826016"/>
            <a:ext cx="7619370" cy="2529631"/>
          </a:xfrm>
          <a:prstGeom prst="rect">
            <a:avLst/>
          </a:prstGeom>
        </p:spPr>
      </p:pic>
      <p:grpSp>
        <p:nvGrpSpPr>
          <p:cNvPr id="11" name="Group 12"/>
          <p:cNvGrpSpPr/>
          <p:nvPr/>
        </p:nvGrpSpPr>
        <p:grpSpPr>
          <a:xfrm>
            <a:off x="4445890" y="2635269"/>
            <a:ext cx="3039543" cy="1504950"/>
            <a:chOff x="4396307" y="4761176"/>
            <a:chExt cx="3039543" cy="1504950"/>
          </a:xfrm>
        </p:grpSpPr>
        <p:sp>
          <p:nvSpPr>
            <p:cNvPr id="12" name="Freeform 8"/>
            <p:cNvSpPr/>
            <p:nvPr/>
          </p:nvSpPr>
          <p:spPr bwMode="auto">
            <a:xfrm>
              <a:off x="4396307" y="4761176"/>
              <a:ext cx="2971800" cy="1504950"/>
            </a:xfrm>
            <a:custGeom>
              <a:avLst/>
              <a:gdLst>
                <a:gd name="connsiteX0" fmla="*/ 52388 w 2971800"/>
                <a:gd name="connsiteY0" fmla="*/ 209550 h 1504950"/>
                <a:gd name="connsiteX1" fmla="*/ 52388 w 2971800"/>
                <a:gd name="connsiteY1" fmla="*/ 209550 h 1504950"/>
                <a:gd name="connsiteX2" fmla="*/ 9525 w 2971800"/>
                <a:gd name="connsiteY2" fmla="*/ 276225 h 1504950"/>
                <a:gd name="connsiteX3" fmla="*/ 0 w 2971800"/>
                <a:gd name="connsiteY3" fmla="*/ 395287 h 1504950"/>
                <a:gd name="connsiteX4" fmla="*/ 4763 w 2971800"/>
                <a:gd name="connsiteY4" fmla="*/ 466725 h 1504950"/>
                <a:gd name="connsiteX5" fmla="*/ 14288 w 2971800"/>
                <a:gd name="connsiteY5" fmla="*/ 500062 h 1504950"/>
                <a:gd name="connsiteX6" fmla="*/ 23813 w 2971800"/>
                <a:gd name="connsiteY6" fmla="*/ 557212 h 1504950"/>
                <a:gd name="connsiteX7" fmla="*/ 28575 w 2971800"/>
                <a:gd name="connsiteY7" fmla="*/ 614362 h 1504950"/>
                <a:gd name="connsiteX8" fmla="*/ 42863 w 2971800"/>
                <a:gd name="connsiteY8" fmla="*/ 657225 h 1504950"/>
                <a:gd name="connsiteX9" fmla="*/ 47625 w 2971800"/>
                <a:gd name="connsiteY9" fmla="*/ 681037 h 1504950"/>
                <a:gd name="connsiteX10" fmla="*/ 57150 w 2971800"/>
                <a:gd name="connsiteY10" fmla="*/ 709612 h 1504950"/>
                <a:gd name="connsiteX11" fmla="*/ 61913 w 2971800"/>
                <a:gd name="connsiteY11" fmla="*/ 723900 h 1504950"/>
                <a:gd name="connsiteX12" fmla="*/ 76200 w 2971800"/>
                <a:gd name="connsiteY12" fmla="*/ 771525 h 1504950"/>
                <a:gd name="connsiteX13" fmla="*/ 1771650 w 2971800"/>
                <a:gd name="connsiteY13" fmla="*/ 1504950 h 1504950"/>
                <a:gd name="connsiteX14" fmla="*/ 2562225 w 2971800"/>
                <a:gd name="connsiteY14" fmla="*/ 1323975 h 1504950"/>
                <a:gd name="connsiteX15" fmla="*/ 2562225 w 2971800"/>
                <a:gd name="connsiteY15" fmla="*/ 1062037 h 1504950"/>
                <a:gd name="connsiteX16" fmla="*/ 2624138 w 2971800"/>
                <a:gd name="connsiteY16" fmla="*/ 1019175 h 1504950"/>
                <a:gd name="connsiteX17" fmla="*/ 2938463 w 2971800"/>
                <a:gd name="connsiteY17" fmla="*/ 1023937 h 1504950"/>
                <a:gd name="connsiteX18" fmla="*/ 2971800 w 2971800"/>
                <a:gd name="connsiteY18" fmla="*/ 533400 h 1504950"/>
                <a:gd name="connsiteX19" fmla="*/ 2181225 w 2971800"/>
                <a:gd name="connsiteY19" fmla="*/ 28575 h 1504950"/>
                <a:gd name="connsiteX20" fmla="*/ 1004888 w 2971800"/>
                <a:gd name="connsiteY20" fmla="*/ 0 h 1504950"/>
                <a:gd name="connsiteX21" fmla="*/ 685800 w 2971800"/>
                <a:gd name="connsiteY21" fmla="*/ 157162 h 1504950"/>
                <a:gd name="connsiteX22" fmla="*/ 228600 w 2971800"/>
                <a:gd name="connsiteY22" fmla="*/ 238125 h 1504950"/>
                <a:gd name="connsiteX23" fmla="*/ 52388 w 2971800"/>
                <a:gd name="connsiteY23" fmla="*/ 209550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1800" h="1504950">
                  <a:moveTo>
                    <a:pt x="52388" y="209550"/>
                  </a:moveTo>
                  <a:lnTo>
                    <a:pt x="52388" y="209550"/>
                  </a:lnTo>
                  <a:cubicBezTo>
                    <a:pt x="38100" y="231775"/>
                    <a:pt x="11076" y="249849"/>
                    <a:pt x="9525" y="276225"/>
                  </a:cubicBezTo>
                  <a:cubicBezTo>
                    <a:pt x="4011" y="369964"/>
                    <a:pt x="8116" y="330362"/>
                    <a:pt x="0" y="395287"/>
                  </a:cubicBezTo>
                  <a:cubicBezTo>
                    <a:pt x="1588" y="419100"/>
                    <a:pt x="2265" y="442991"/>
                    <a:pt x="4763" y="466725"/>
                  </a:cubicBezTo>
                  <a:cubicBezTo>
                    <a:pt x="5684" y="475471"/>
                    <a:pt x="11335" y="491204"/>
                    <a:pt x="14288" y="500062"/>
                  </a:cubicBezTo>
                  <a:cubicBezTo>
                    <a:pt x="17463" y="519112"/>
                    <a:pt x="21418" y="538048"/>
                    <a:pt x="23813" y="557212"/>
                  </a:cubicBezTo>
                  <a:cubicBezTo>
                    <a:pt x="26184" y="576180"/>
                    <a:pt x="25432" y="595506"/>
                    <a:pt x="28575" y="614362"/>
                  </a:cubicBezTo>
                  <a:cubicBezTo>
                    <a:pt x="38109" y="671566"/>
                    <a:pt x="35714" y="621478"/>
                    <a:pt x="42863" y="657225"/>
                  </a:cubicBezTo>
                  <a:cubicBezTo>
                    <a:pt x="44450" y="665162"/>
                    <a:pt x="45495" y="673228"/>
                    <a:pt x="47625" y="681037"/>
                  </a:cubicBezTo>
                  <a:cubicBezTo>
                    <a:pt x="50267" y="690723"/>
                    <a:pt x="53975" y="700087"/>
                    <a:pt x="57150" y="709612"/>
                  </a:cubicBezTo>
                  <a:cubicBezTo>
                    <a:pt x="58738" y="714375"/>
                    <a:pt x="60695" y="719030"/>
                    <a:pt x="61913" y="723900"/>
                  </a:cubicBezTo>
                  <a:cubicBezTo>
                    <a:pt x="72299" y="765444"/>
                    <a:pt x="65584" y="750291"/>
                    <a:pt x="76200" y="771525"/>
                  </a:cubicBezTo>
                  <a:lnTo>
                    <a:pt x="1771650" y="1504950"/>
                  </a:lnTo>
                  <a:lnTo>
                    <a:pt x="2562225" y="1323975"/>
                  </a:lnTo>
                  <a:lnTo>
                    <a:pt x="2562225" y="1062037"/>
                  </a:lnTo>
                  <a:lnTo>
                    <a:pt x="2624138" y="1019175"/>
                  </a:lnTo>
                  <a:lnTo>
                    <a:pt x="2938463" y="1023937"/>
                  </a:lnTo>
                  <a:lnTo>
                    <a:pt x="2971800" y="533400"/>
                  </a:lnTo>
                  <a:lnTo>
                    <a:pt x="2181225" y="28575"/>
                  </a:lnTo>
                  <a:lnTo>
                    <a:pt x="1004888" y="0"/>
                  </a:lnTo>
                  <a:lnTo>
                    <a:pt x="685800" y="157162"/>
                  </a:lnTo>
                  <a:lnTo>
                    <a:pt x="228600" y="238125"/>
                  </a:lnTo>
                  <a:lnTo>
                    <a:pt x="52388" y="209550"/>
                  </a:lnTo>
                  <a:close/>
                </a:path>
              </a:pathLst>
            </a:custGeom>
            <a:ln>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Rectangle 11"/>
            <p:cNvSpPr/>
            <p:nvPr/>
          </p:nvSpPr>
          <p:spPr bwMode="auto">
            <a:xfrm>
              <a:off x="6832600" y="4953000"/>
              <a:ext cx="603250" cy="457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grpSp>
      <p:sp>
        <p:nvSpPr>
          <p:cNvPr id="14" name="矩形 13"/>
          <p:cNvSpPr/>
          <p:nvPr/>
        </p:nvSpPr>
        <p:spPr>
          <a:xfrm>
            <a:off x="2316521" y="4536972"/>
            <a:ext cx="2698239" cy="369332"/>
          </a:xfrm>
          <a:prstGeom prst="rect">
            <a:avLst/>
          </a:prstGeom>
        </p:spPr>
        <p:txBody>
          <a:bodyPr wrap="none">
            <a:spAutoFit/>
          </a:bodyPr>
          <a:lstStyle/>
          <a:p>
            <a:r>
              <a:rPr lang="en-US" altLang="en-US" sz="1800" dirty="0">
                <a:latin typeface="Times New Roman" panose="02020603050405020304" pitchFamily="18" charset="0"/>
                <a:cs typeface="Times New Roman" panose="02020603050405020304" pitchFamily="18" charset="0"/>
              </a:rPr>
              <a:t>Neural Architecture Search</a:t>
            </a:r>
            <a:endParaRPr lang="zh-CN" altLang="en-US" sz="1800" dirty="0">
              <a:latin typeface="Times New Roman" panose="02020603050405020304" pitchFamily="18" charset="0"/>
              <a:cs typeface="Times New Roman" panose="02020603050405020304" pitchFamily="18" charset="0"/>
            </a:endParaRPr>
          </a:p>
        </p:txBody>
      </p:sp>
      <p:sp>
        <p:nvSpPr>
          <p:cNvPr id="15" name="矩形 14"/>
          <p:cNvSpPr/>
          <p:nvPr/>
        </p:nvSpPr>
        <p:spPr>
          <a:xfrm>
            <a:off x="6227958" y="4536972"/>
            <a:ext cx="4788555" cy="369332"/>
          </a:xfrm>
          <a:prstGeom prst="rect">
            <a:avLst/>
          </a:prstGeom>
        </p:spPr>
        <p:txBody>
          <a:bodyPr wrap="none">
            <a:spAutoFit/>
          </a:bodyPr>
          <a:lstStyle/>
          <a:p>
            <a:r>
              <a:rPr lang="en-US" altLang="en-US" sz="1800" dirty="0">
                <a:latin typeface="Times New Roman" panose="02020603050405020304" pitchFamily="18" charset="0"/>
                <a:cs typeface="Times New Roman" panose="02020603050405020304" pitchFamily="18" charset="0"/>
              </a:rPr>
              <a:t>Neural Architecture Implementation on Hardware</a:t>
            </a:r>
            <a:endParaRPr lang="zh-CN" altLang="en-US" sz="1800" dirty="0">
              <a:latin typeface="Times New Roman" panose="02020603050405020304" pitchFamily="18" charset="0"/>
              <a:cs typeface="Times New Roman" panose="02020603050405020304" pitchFamily="18" charset="0"/>
            </a:endParaRPr>
          </a:p>
        </p:txBody>
      </p:sp>
      <p:sp>
        <p:nvSpPr>
          <p:cNvPr id="3" name="矩形 2"/>
          <p:cNvSpPr/>
          <p:nvPr/>
        </p:nvSpPr>
        <p:spPr>
          <a:xfrm>
            <a:off x="5852604" y="1542667"/>
            <a:ext cx="4886356" cy="34616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标题 2"/>
          <p:cNvSpPr txBox="1">
            <a:spLocks/>
          </p:cNvSpPr>
          <p:nvPr/>
        </p:nvSpPr>
        <p:spPr>
          <a:xfrm>
            <a:off x="311150" y="77135"/>
            <a:ext cx="1188085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b="1" i="0" kern="1200">
                <a:solidFill>
                  <a:srgbClr val="092654"/>
                </a:solidFill>
                <a:effectLst>
                  <a:outerShdw blurRad="50800" dist="38100" dir="2700000">
                    <a:srgbClr val="B6BA85"/>
                  </a:outerShdw>
                </a:effectLst>
                <a:latin typeface="Times New Roman"/>
                <a:ea typeface="+mj-ea"/>
                <a:cs typeface="Times New Roman"/>
              </a:defRPr>
            </a:lvl1pPr>
          </a:lstStyle>
          <a:p>
            <a:r>
              <a:rPr lang="en-US" altLang="zh-CN" sz="3200" dirty="0"/>
              <a:t>Efforts on Both Software and Hardware Sides are Demanded</a:t>
            </a:r>
          </a:p>
          <a:p>
            <a:r>
              <a:rPr lang="en-US" altLang="zh-CN" sz="3200" dirty="0"/>
              <a:t>     </a:t>
            </a:r>
            <a:r>
              <a:rPr lang="en-US" altLang="zh-CN" sz="2400" dirty="0"/>
              <a:t>—— Neural Architecture Design</a:t>
            </a:r>
            <a:endParaRPr lang="zh-CN" altLang="en-US" sz="3200" dirty="0"/>
          </a:p>
        </p:txBody>
      </p:sp>
    </p:spTree>
    <p:extLst>
      <p:ext uri="{BB962C8B-B14F-4D97-AF65-F5344CB8AC3E}">
        <p14:creationId xmlns:p14="http://schemas.microsoft.com/office/powerpoint/2010/main" val="24955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15251</TotalTime>
  <Words>4863</Words>
  <Application>Microsoft Office PowerPoint</Application>
  <PresentationFormat>宽屏</PresentationFormat>
  <Paragraphs>703</Paragraphs>
  <Slides>50</Slides>
  <Notes>31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50</vt:i4>
      </vt:variant>
    </vt:vector>
  </HeadingPairs>
  <TitlesOfParts>
    <vt:vector size="56" baseType="lpstr">
      <vt:lpstr>Arial</vt:lpstr>
      <vt:lpstr>Arial Narrow</vt:lpstr>
      <vt:lpstr>Calibri</vt:lpstr>
      <vt:lpstr>Cambria Math</vt:lpstr>
      <vt:lpstr>Times New Roman</vt:lpstr>
      <vt:lpstr>Office Theme</vt:lpstr>
      <vt:lpstr>Hardware/Software Co-Exploration of Neural Architecture —— Published and Ongoing 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Engineering Graphics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heading</dc:title>
  <dc:creator>Tom Loomis</dc:creator>
  <cp:lastModifiedBy>Weiwen Jiang</cp:lastModifiedBy>
  <cp:revision>318</cp:revision>
  <dcterms:created xsi:type="dcterms:W3CDTF">2009-09-17T19:08:34Z</dcterms:created>
  <dcterms:modified xsi:type="dcterms:W3CDTF">2019-12-07T00:57:33Z</dcterms:modified>
</cp:coreProperties>
</file>